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39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1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5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63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0358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327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247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47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22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8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6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5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72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7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1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19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0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3A3C-EFA0-4ABA-825A-6AC3805291C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EC6CE-87ED-4350-BEA8-2DD3C75EF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1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eb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nesvizh-hotel.by" TargetMode="External"/><Relationship Id="rId5" Type="http://schemas.openxmlformats.org/officeDocument/2006/relationships/hyperlink" Target="tel:+37529631-17-77" TargetMode="Externa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web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web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eb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3thetownhall3@gmail.co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ebp"/><Relationship Id="rId2" Type="http://schemas.openxmlformats.org/officeDocument/2006/relationships/image" Target="../media/image53.web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zamok_kafe@mail.ru" TargetMode="External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«СМАК НЯСВ</a:t>
            </a:r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ІЖЧЫНЫ»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4138" y="3443834"/>
            <a:ext cx="392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Гастрономический туризм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418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6448" y="420957"/>
            <a:ext cx="5712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Это кафе находится неподалеку от </a:t>
            </a:r>
            <a:r>
              <a:rPr lang="ru-RU" b="0" dirty="0" smtClean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Roboto"/>
              </a:rPr>
              <a:t>Kостела</a:t>
            </a:r>
            <a:r>
              <a:rPr lang="ru-RU" b="0" dirty="0" smtClean="0">
                <a:solidFill>
                  <a:srgbClr val="000000"/>
                </a:solidFill>
                <a:effectLst/>
                <a:latin typeface="Roboto"/>
              </a:rPr>
              <a:t>                     в г. Несвиже.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В </a:t>
            </a:r>
            <a:r>
              <a:rPr lang="ru-RU" b="0" dirty="0" smtClean="0">
                <a:solidFill>
                  <a:schemeClr val="bg1">
                    <a:lumMod val="50000"/>
                  </a:schemeClr>
                </a:solidFill>
                <a:effectLst/>
                <a:latin typeface="Roboto"/>
              </a:rPr>
              <a:t>Кафе</a:t>
            </a:r>
            <a:r>
              <a:rPr lang="ru-RU" b="0" i="1" dirty="0" smtClean="0">
                <a:solidFill>
                  <a:schemeClr val="bg1">
                    <a:lumMod val="50000"/>
                  </a:schemeClr>
                </a:solidFill>
                <a:effectLst/>
                <a:latin typeface="Roboto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Roboto"/>
              </a:rPr>
              <a:t>«</a:t>
            </a:r>
            <a:r>
              <a:rPr lang="ru-RU" b="0" dirty="0" smtClean="0">
                <a:solidFill>
                  <a:schemeClr val="bg1">
                    <a:lumMod val="50000"/>
                  </a:schemeClr>
                </a:solidFill>
                <a:effectLst/>
                <a:latin typeface="Roboto"/>
              </a:rPr>
              <a:t>У </a:t>
            </a:r>
            <a:r>
              <a:rPr lang="ru-RU" b="0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Roboto"/>
              </a:rPr>
              <a:t>каханкi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Roboto"/>
              </a:rPr>
              <a:t>»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п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одают хорошую солянку,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Roboto"/>
              </a:rPr>
              <a:t>драники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 и салаты. 	                                          В этом заведении можно вкусно пообедать на открытом воздухе. 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35000" r="10318" b="32381"/>
          <a:stretch/>
        </p:blipFill>
        <p:spPr>
          <a:xfrm>
            <a:off x="6045417" y="-1"/>
            <a:ext cx="6146584" cy="2596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5470071" y="2824841"/>
            <a:ext cx="6721929" cy="4033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842"/>
            <a:ext cx="6045417" cy="40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3930"/>
            <a:ext cx="6917872" cy="3184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3209"/>
            <a:ext cx="6917872" cy="4611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71" y="146959"/>
            <a:ext cx="5274129" cy="67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60675" y="4284980"/>
            <a:ext cx="55245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Кафе «У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Каханки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»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расположено по адресу: ул.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Гейсика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2А, </a:t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Телефон для бронирования столиков: 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+375297064068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Кафе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работает: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пт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16:00–02:00;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сб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10:00–02:00;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вс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10:00–18:00. Работу в праздничные дни лучше уточнять по телефону или на сайте.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Адрес электронной почты: </a:t>
            </a:r>
            <a:r>
              <a:rPr lang="en-US" altLang="ru-RU" dirty="0" smtClean="0">
                <a:solidFill>
                  <a:schemeClr val="bg1">
                    <a:lumMod val="50000"/>
                  </a:schemeClr>
                </a:solidFill>
                <a:latin typeface="inherit"/>
              </a:rPr>
              <a:t>www.ykahanki.by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inheri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79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5" y="1061358"/>
            <a:ext cx="4849586" cy="484958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49545" t="19669" r="9407" b="14767"/>
          <a:stretch/>
        </p:blipFill>
        <p:spPr bwMode="auto">
          <a:xfrm>
            <a:off x="5836874" y="212271"/>
            <a:ext cx="5760675" cy="4072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546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242712"/>
            <a:ext cx="5617029" cy="6386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375557"/>
            <a:ext cx="545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 «Чабарок на Студэнцкай»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8772" y="837222"/>
            <a:ext cx="5355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Кафе </a:t>
            </a:r>
            <a:r>
              <a:rPr lang="be-BY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«Чабарок на Студэнцкай»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/>
              <a:t> для всех, кто ценит атмосферу, чувство вкуса и стиля.</a:t>
            </a:r>
          </a:p>
          <a:p>
            <a:r>
              <a:rPr lang="ru-RU" dirty="0" smtClean="0"/>
              <a:t>Вы можете провести встречу с друзьями, отметить день рождения или любое другое торжество.</a:t>
            </a:r>
          </a:p>
          <a:p>
            <a:r>
              <a:rPr lang="ru-RU" dirty="0" smtClean="0"/>
              <a:t>Бронирование столика осуществляется по телефону: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+375336571416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27381" r="7540" b="17381"/>
          <a:stretch/>
        </p:blipFill>
        <p:spPr>
          <a:xfrm>
            <a:off x="6498772" y="3145546"/>
            <a:ext cx="5355771" cy="34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3102" cy="42726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41190" r="14067" b="7857"/>
          <a:stretch/>
        </p:blipFill>
        <p:spPr>
          <a:xfrm>
            <a:off x="0" y="3184070"/>
            <a:ext cx="4637313" cy="3787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5952" r="33433" b="1429"/>
          <a:stretch/>
        </p:blipFill>
        <p:spPr>
          <a:xfrm>
            <a:off x="8539843" y="-32656"/>
            <a:ext cx="3624944" cy="2922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02" y="-42183"/>
            <a:ext cx="4723312" cy="5904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13" y="2574990"/>
            <a:ext cx="3516087" cy="4396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7" b="10238"/>
          <a:stretch/>
        </p:blipFill>
        <p:spPr>
          <a:xfrm>
            <a:off x="4165460" y="3697921"/>
            <a:ext cx="4700954" cy="32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1848" t="8837" r="3314" b="11630"/>
          <a:stretch/>
        </p:blipFill>
        <p:spPr bwMode="auto">
          <a:xfrm>
            <a:off x="261257" y="1665514"/>
            <a:ext cx="5910943" cy="4310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72200" y="366793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Helvetica Neue"/>
              </a:rPr>
              <a:t>Белорусская кухня в уютном месте:</a:t>
            </a:r>
          </a:p>
          <a:p>
            <a:pPr lv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Режим работы:</a:t>
            </a:r>
          </a:p>
          <a:p>
            <a:pPr lvl="0"/>
            <a:r>
              <a:rPr lang="ru-RU" dirty="0" err="1" smtClean="0">
                <a:solidFill>
                  <a:srgbClr val="333333"/>
                </a:solidFill>
                <a:latin typeface="Roboto"/>
              </a:rPr>
              <a:t>Пн-Чт,Вс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12.00-23.00</a:t>
            </a:r>
          </a:p>
          <a:p>
            <a:pPr lvl="0"/>
            <a:r>
              <a:rPr lang="ru-RU" dirty="0" err="1" smtClean="0">
                <a:solidFill>
                  <a:srgbClr val="333333"/>
                </a:solidFill>
                <a:latin typeface="Roboto"/>
              </a:rPr>
              <a:t>Пт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12.00-01.00</a:t>
            </a:r>
          </a:p>
          <a:p>
            <a:pPr lvl="0"/>
            <a:r>
              <a:rPr lang="ru-RU" dirty="0" err="1" smtClean="0">
                <a:solidFill>
                  <a:srgbClr val="333333"/>
                </a:solidFill>
                <a:latin typeface="Roboto"/>
              </a:rPr>
              <a:t>Сб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12.00-02.00</a:t>
            </a:r>
            <a:r>
              <a:rPr lang="ru-RU" dirty="0">
                <a:solidFill>
                  <a:prstClr val="black"/>
                </a:solidFill>
                <a:latin typeface="Roboto"/>
              </a:rPr>
              <a:t/>
            </a:r>
            <a:br>
              <a:rPr lang="ru-RU" dirty="0">
                <a:solidFill>
                  <a:prstClr val="black"/>
                </a:solidFill>
                <a:latin typeface="Roboto"/>
              </a:rPr>
            </a:br>
            <a:r>
              <a:rPr lang="ru-RU" dirty="0" smtClean="0">
                <a:solidFill>
                  <a:prstClr val="black"/>
                </a:solidFill>
                <a:latin typeface="Roboto"/>
              </a:rPr>
              <a:t>Телефон для бронирования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+375292434637</a:t>
            </a:r>
          </a:p>
          <a:p>
            <a:pPr lvl="0"/>
            <a:r>
              <a:rPr lang="ru-RU" dirty="0" smtClean="0">
                <a:solidFill>
                  <a:srgbClr val="333333"/>
                </a:solidFill>
                <a:latin typeface="Roboto"/>
              </a:rPr>
              <a:t>Ул.Ленинская,13</a:t>
            </a:r>
          </a:p>
          <a:p>
            <a:pPr lvl="0"/>
            <a:r>
              <a:rPr lang="ru-RU" dirty="0" smtClean="0">
                <a:solidFill>
                  <a:srgbClr val="333333"/>
                </a:solidFill>
                <a:latin typeface="Roboto"/>
              </a:rPr>
              <a:t>Электронный адрес: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benefisio2022@gmail.com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924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14" y="424543"/>
            <a:ext cx="7551964" cy="6041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3" y="1371600"/>
            <a:ext cx="444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Ресторан «Скарбница»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593" y="2495796"/>
            <a:ext cx="43216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Georgia" panose="02040502050405020303" pitchFamily="18" charset="0"/>
              </a:rPr>
              <a:t>Ресторан «Скарбница» находится на центральной площади города Несвижа, напротив памятника архитектуры - городской Ратуши. </a:t>
            </a:r>
            <a:r>
              <a:rPr lang="ru-RU" b="0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Georgia" panose="02040502050405020303" pitchFamily="18" charset="0"/>
              </a:rPr>
              <a:t> </a:t>
            </a:r>
            <a:endParaRPr lang="ru-RU" b="0" i="0" dirty="0" smtClean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 fontAlgn="base"/>
            <a:r>
              <a:rPr lang="ru-RU" b="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Georgia" panose="02040502050405020303" pitchFamily="18" charset="0"/>
              </a:rPr>
              <a:t>  Интерьер и атмосфера ресторана посвящены истории старого города Несвижа</a:t>
            </a:r>
            <a:r>
              <a:rPr lang="ru-RU" b="0" i="1" dirty="0" smtClean="0">
                <a:solidFill>
                  <a:srgbClr val="6A3B3B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fontAlgn="base"/>
            <a:r>
              <a:rPr lang="ru-RU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Меню ресторана "Скарбница" - это традиционные и сытные белорусские блюда, а также блюда европейской кухни.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fontAlgn="base"/>
            <a:r>
              <a:rPr lang="ru-RU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    Ресторан предлагает кофейную и винную карты, различные напитки.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fontAlgn="base"/>
            <a:r>
              <a:rPr lang="ru-RU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   </a:t>
            </a:r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2" y="158750"/>
            <a:ext cx="5594672" cy="3727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6" y="2746247"/>
            <a:ext cx="5657850" cy="37756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0814" y="3305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0" i="0" dirty="0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Ресторан </a:t>
            </a:r>
            <a:r>
              <a:rPr lang="ru-RU" dirty="0" smtClean="0">
                <a:solidFill>
                  <a:srgbClr val="4F4B43"/>
                </a:solidFill>
                <a:latin typeface="Georgia" panose="02040502050405020303" pitchFamily="18" charset="0"/>
              </a:rPr>
              <a:t>«</a:t>
            </a:r>
            <a:r>
              <a:rPr lang="ru-RU" b="0" i="0" dirty="0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Скарбница»</a:t>
            </a:r>
            <a:endParaRPr lang="ru-RU" b="0" i="0" dirty="0" smtClean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fontAlgn="base"/>
            <a:r>
              <a:rPr lang="ru-RU" b="0" i="0" dirty="0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Минская обл., г. Несвиж, </a:t>
            </a:r>
            <a:r>
              <a:rPr lang="ru-RU" b="0" i="0" dirty="0" err="1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ул</a:t>
            </a:r>
            <a:r>
              <a:rPr lang="ru-RU" b="0" i="0" dirty="0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 Советская 8.</a:t>
            </a:r>
            <a:endParaRPr lang="ru-RU" b="0" i="0" dirty="0" smtClean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fontAlgn="base"/>
            <a:r>
              <a:rPr lang="ru-RU" b="0" i="0" dirty="0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Тел: +375 29 628 81 47, +375 17 70 25866,  </a:t>
            </a:r>
          </a:p>
          <a:p>
            <a:pPr fontAlgn="base"/>
            <a:r>
              <a:rPr lang="ru-RU" b="0" i="0" dirty="0" smtClean="0">
                <a:solidFill>
                  <a:srgbClr val="4F4B43"/>
                </a:solidFill>
                <a:effectLst/>
                <a:latin typeface="Georgia" panose="02040502050405020303" pitchFamily="18" charset="0"/>
              </a:rPr>
              <a:t>+375 17 70 23789</a:t>
            </a:r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/>
          <a:stretch/>
        </p:blipFill>
        <p:spPr>
          <a:xfrm>
            <a:off x="555171" y="-32657"/>
            <a:ext cx="4076281" cy="32388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3809"/>
          <a:stretch/>
        </p:blipFill>
        <p:spPr>
          <a:xfrm>
            <a:off x="555172" y="2661557"/>
            <a:ext cx="4076280" cy="4196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220436"/>
            <a:ext cx="6787243" cy="5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3314" cy="5553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6872" y="5437414"/>
            <a:ext cx="347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Кафе «Несвиж»</a:t>
            </a:r>
            <a:endParaRPr lang="ru-RU" sz="32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7922" y="1"/>
            <a:ext cx="48740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	На первом этаже отеля расположено 2 зала кафе с баром.</a:t>
            </a:r>
          </a:p>
          <a:p>
            <a:pPr algn="just"/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 Для гостей кафе открыто </a:t>
            </a:r>
            <a:r>
              <a:rPr lang="ru-RU" b="0" i="0" dirty="0" err="1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пн-чт</a:t>
            </a: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b="0" i="0" dirty="0" err="1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вс</a:t>
            </a: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 с 12:00 до 23:00, </a:t>
            </a:r>
            <a:r>
              <a:rPr lang="ru-RU" b="0" i="0" dirty="0" err="1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пт-сб</a:t>
            </a: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 с 12:00 до 24:00.</a:t>
            </a:r>
          </a:p>
          <a:p>
            <a:pPr algn="just"/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	В основном зале с 07:00 до 10:00 проходят завтраки. В выходные дни (суббота - воскресенье) время завтраков - с 08:00 до 11:00. </a:t>
            </a:r>
          </a:p>
          <a:p>
            <a:pPr algn="just"/>
            <a:r>
              <a:rPr lang="ru-RU" dirty="0">
                <a:solidFill>
                  <a:srgbClr val="232323"/>
                </a:solidFill>
                <a:latin typeface="Georgia" panose="02040502050405020303" pitchFamily="18" charset="0"/>
              </a:rPr>
              <a:t>	</a:t>
            </a: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Также в уютных интерьерах кафе можно организовать как деловое мероприятие, так и семейное торжество, будь то свадьба или семейный праздник для 40 человек. Для любых случаев в кафе отеля «Несвиж» предусмотрено специальное меню: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меню комплексных обедов для туристических групп;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а-ля карт меню для обедов и ужинов;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банкетное меню;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Georgia" panose="02040502050405020303" pitchFamily="18" charset="0"/>
              </a:rPr>
              <a:t>меню кофе-пауз для проведения деловых мероприятий.</a:t>
            </a:r>
            <a:endParaRPr lang="ru-RU" b="0" i="0" dirty="0">
              <a:solidFill>
                <a:srgbClr val="232323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15" y="547949"/>
            <a:ext cx="5556739" cy="6134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585" y="1404259"/>
            <a:ext cx="615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Ресторан «Гетман»</a:t>
            </a:r>
          </a:p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замке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Радзивиллов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886" y="3086100"/>
            <a:ext cx="4531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Ресторан находится в правом крыле Дворцового ансамбля, включает                    в себя три зала                                                   с шикарным интерьером, вместительностью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56</a:t>
            </a:r>
            <a:r>
              <a:rPr lang="ru-RU" dirty="0" smtClean="0"/>
              <a:t> человек. Подходит для проведения светских торжеств, романтических ужинов и просто наслаждения изысканными блюдами от шефа.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843"/>
            <a:ext cx="3626030" cy="4532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64" y="538843"/>
            <a:ext cx="3626030" cy="4532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28" y="538843"/>
            <a:ext cx="3610789" cy="45134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45928" y="543294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Open Sans"/>
              </a:rPr>
              <a:t>Кафе «Несвиж»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Open Sans"/>
              </a:rPr>
              <a:t>г. Несвиж, ул. Белорусская, 7-1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Open Sans"/>
              </a:rPr>
              <a:t> </a:t>
            </a:r>
            <a:r>
              <a:rPr lang="ru-RU" b="0" i="0" u="none" strike="noStrike" dirty="0" smtClean="0">
                <a:solidFill>
                  <a:srgbClr val="23527C"/>
                </a:solidFill>
                <a:effectLst/>
                <a:latin typeface="Open Sans"/>
                <a:hlinkClick r:id="rId5"/>
              </a:rPr>
              <a:t>+375 29 631-17-77</a:t>
            </a:r>
            <a:endParaRPr lang="ru-RU" b="0" i="0" dirty="0" smtClean="0">
              <a:solidFill>
                <a:srgbClr val="232323"/>
              </a:solidFill>
              <a:effectLst/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232323"/>
                </a:solidFill>
                <a:effectLst/>
                <a:latin typeface="Open Sans"/>
              </a:rPr>
              <a:t> </a:t>
            </a:r>
            <a:r>
              <a:rPr lang="ru-RU" b="0" i="0" u="none" strike="noStrike" dirty="0" smtClean="0">
                <a:solidFill>
                  <a:srgbClr val="232323"/>
                </a:solidFill>
                <a:effectLst/>
                <a:latin typeface="Open Sans"/>
                <a:hlinkClick r:id="rId6"/>
              </a:rPr>
              <a:t>info@nesvizh-hotel.by</a:t>
            </a:r>
            <a:endParaRPr lang="ru-RU" b="0" i="0" dirty="0">
              <a:solidFill>
                <a:srgbClr val="232323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184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79614"/>
            <a:ext cx="3842657" cy="3842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37" y="179614"/>
            <a:ext cx="5757987" cy="3842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7" y="527195"/>
            <a:ext cx="3249386" cy="3249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77" y="3776581"/>
            <a:ext cx="3702834" cy="3005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7" y="4124162"/>
            <a:ext cx="4046924" cy="2579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4" y="4004420"/>
            <a:ext cx="4234755" cy="26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21" y="2204357"/>
            <a:ext cx="6784521" cy="4523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9" y="146956"/>
            <a:ext cx="4653643" cy="4653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742" y="4848053"/>
            <a:ext cx="46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Кафе «</a:t>
            </a:r>
            <a:r>
              <a:rPr lang="ru-RU" sz="3600" dirty="0" err="1" smtClean="0">
                <a:latin typeface="Georgia" panose="02040502050405020303" pitchFamily="18" charset="0"/>
              </a:rPr>
              <a:t>Батлейка</a:t>
            </a:r>
            <a:r>
              <a:rPr lang="ru-RU" sz="3600" dirty="0" smtClean="0">
                <a:latin typeface="Georgia" panose="02040502050405020303" pitchFamily="18" charset="0"/>
              </a:rPr>
              <a:t>»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6642" y="4667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Адрес: ул. Советская, 3.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Время работы: ежедневно с 9.00 до 18.00.</a:t>
            </a:r>
          </a:p>
          <a:p>
            <a:pPr lvl="0"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Тел. +375 1770 5 93 96.</a:t>
            </a:r>
          </a:p>
          <a:p>
            <a:pPr lvl="0"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Почта:</a:t>
            </a:r>
            <a:r>
              <a:rPr lang="ru-RU" b="1" dirty="0">
                <a:solidFill>
                  <a:srgbClr val="0070C0"/>
                </a:solidFill>
                <a:latin typeface="Roboto-Regular"/>
              </a:rPr>
              <a:t> </a:t>
            </a:r>
            <a:r>
              <a:rPr lang="ru-RU" b="1" dirty="0">
                <a:solidFill>
                  <a:srgbClr val="0070C0"/>
                </a:solidFill>
                <a:latin typeface="Roboto-Regular"/>
                <a:hlinkClick r:id="rId4"/>
              </a:rPr>
              <a:t>3thetownhall3@gmail.com</a:t>
            </a:r>
            <a:endParaRPr lang="ru-RU" b="1" dirty="0">
              <a:solidFill>
                <a:srgbClr val="0070C0"/>
              </a:solidFill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327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30" y="0"/>
            <a:ext cx="3113314" cy="31133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429000"/>
            <a:ext cx="4980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1C1C1C"/>
                </a:solidFill>
                <a:effectLst/>
                <a:latin typeface="CormorantGaramond-Semibold"/>
              </a:rPr>
              <a:t>Прекрасное место в самом сердце Несвижа в здании Ратуши, где можно провести время с близкими людьми, полакомиться вкуснейшими десертами, свежей выпечкой собственного изготовления, отведать горячий шоколад «Черная панна», рассмотреть уникальные предметы музейной экспозиции и даже пригласить за стол кого-нибудь из </a:t>
            </a:r>
            <a:r>
              <a:rPr lang="ru-RU" b="0" i="0" dirty="0" err="1" smtClean="0">
                <a:solidFill>
                  <a:srgbClr val="1C1C1C"/>
                </a:solidFill>
                <a:effectLst/>
                <a:latin typeface="CormorantGaramond-Semibold"/>
              </a:rPr>
              <a:t>Радзивиллов</a:t>
            </a:r>
            <a:r>
              <a:rPr lang="ru-RU" b="0" i="0" dirty="0" smtClean="0">
                <a:solidFill>
                  <a:srgbClr val="1C1C1C"/>
                </a:solidFill>
                <a:effectLst/>
                <a:latin typeface="CormorantGaramond-Semibold"/>
              </a:rPr>
              <a:t>…</a:t>
            </a:r>
          </a:p>
          <a:p>
            <a:pPr algn="just"/>
            <a:r>
              <a:rPr lang="ru-RU" b="0" i="0" dirty="0" smtClean="0">
                <a:solidFill>
                  <a:srgbClr val="1C1C1C"/>
                </a:solidFill>
                <a:effectLst/>
                <a:latin typeface="CormorantGaramond-Semibold"/>
              </a:rPr>
              <a:t>А для детей действует игровой зал с различными образовательно-развлекательными опциями.</a:t>
            </a:r>
            <a:endParaRPr lang="ru-RU" b="0" i="0" dirty="0">
              <a:solidFill>
                <a:srgbClr val="1C1C1C"/>
              </a:solidFill>
              <a:effectLst/>
              <a:latin typeface="CormorantGaramond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259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7964" cy="38238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6"/>
          <a:stretch/>
        </p:blipFill>
        <p:spPr>
          <a:xfrm>
            <a:off x="4533247" y="2576946"/>
            <a:ext cx="7658753" cy="42810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09753" y="0"/>
            <a:ext cx="418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Развлекательный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Montserrat"/>
              </a:rPr>
              <a:t> центр «Бумеранг</a:t>
            </a:r>
            <a:r>
              <a:rPr lang="ru-RU" b="1" dirty="0">
                <a:solidFill>
                  <a:srgbClr val="000000"/>
                </a:solidFill>
                <a:latin typeface="Montserrat"/>
              </a:rPr>
              <a:t>»</a:t>
            </a:r>
            <a:endParaRPr lang="ru-RU" b="1" i="0" dirty="0">
              <a:solidFill>
                <a:srgbClr val="000000"/>
              </a:solidFill>
              <a:effectLst/>
              <a:latin typeface="Montserra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87389"/>
            <a:ext cx="3692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Montserrat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гостей клуба оборудована безопасная стоянка с системой видеонаблюдения, благоустроенный внутренний дворик с беседкой.</a:t>
            </a:r>
            <a:endParaRPr lang="ru-RU" b="0" i="0" dirty="0">
              <a:solidFill>
                <a:srgbClr val="000000"/>
              </a:solidFill>
              <a:effectLst/>
              <a:latin typeface="Montserra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9935" y="369332"/>
            <a:ext cx="54420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Montserrat"/>
              </a:rPr>
              <a:t>это отличное место для любителей активного отдыха, встреч с друзьями и семейного праздника.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Montserrat"/>
              </a:rPr>
              <a:t>Каждый посетитель независимо от возраста найдет себе развлечение по душе: боулинг, русский бильярд, ресторан, летнее кафе,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танцпол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, детская игровая зона,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аэрохоккей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, бесплатный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Wi-Fi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178290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01" y="2601884"/>
            <a:ext cx="5740599" cy="42561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883282"/>
            <a:ext cx="63010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Montserrat"/>
              </a:rPr>
              <a:t>	К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услугам посетителей развлекательного центра 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                      4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игровые дорожки от мирового производителя, оборудованных по требованию современных стандартов качества. Благодаря оформлению боулинг-зала 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                        в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приятной цветовой гамме, мягкому 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                            освещению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, климат-контролю вы 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                            почувствуете себя уютно и непринужденно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.</a:t>
            </a:r>
            <a:br>
              <a:rPr lang="ru-RU" dirty="0">
                <a:solidFill>
                  <a:srgbClr val="000000"/>
                </a:solidFill>
                <a:latin typeface="Montserrat"/>
              </a:rPr>
            </a:br>
            <a:endParaRPr lang="ru-RU" dirty="0">
              <a:solidFill>
                <a:srgbClr val="000000"/>
              </a:solidFill>
              <a:latin typeface="Montserrat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Montserrat"/>
              </a:rPr>
              <a:t>	Просторный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, комфортный боулинг-зал поможет вам провести </a:t>
            </a:r>
            <a:r>
              <a:rPr lang="ru-RU" dirty="0" err="1">
                <a:solidFill>
                  <a:srgbClr val="000000"/>
                </a:solidFill>
                <a:latin typeface="Montserrat"/>
              </a:rPr>
              <a:t>корпоратив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 или любительский чемпионат. Дорожки оснащены подъемными бортиками, поэтому в нашем центре доступен и детский боулинг. Приходите всей семьёй!</a:t>
            </a:r>
            <a:endParaRPr lang="ru-RU" b="0" i="0" dirty="0">
              <a:solidFill>
                <a:srgbClr val="000000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0852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69" y="1"/>
            <a:ext cx="5888530" cy="4365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23343"/>
            <a:ext cx="6303471" cy="46346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734" y="112454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Montserrat"/>
              </a:rPr>
              <a:t>	Ресторан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Montserrat"/>
              </a:rPr>
              <a:t>и диско-бар нашего центра - это лучшее место для праздника. </a:t>
            </a:r>
            <a:endParaRPr lang="ru-RU" dirty="0" smtClean="0">
              <a:solidFill>
                <a:schemeClr val="bg1">
                  <a:lumMod val="10000"/>
                </a:schemeClr>
              </a:solidFill>
              <a:latin typeface="Montserrat"/>
            </a:endParaRPr>
          </a:p>
          <a:p>
            <a:pPr algn="just"/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Montserrat"/>
              </a:rPr>
              <a:t>Здесь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Montserrat"/>
              </a:rPr>
              <a:t>возможно всё: семейные ужины, приятные встречи, зажигательные вечеринки. </a:t>
            </a:r>
            <a:br>
              <a:rPr lang="ru-RU" dirty="0">
                <a:solidFill>
                  <a:schemeClr val="bg1">
                    <a:lumMod val="10000"/>
                  </a:schemeClr>
                </a:solidFill>
                <a:latin typeface="Montserrat"/>
              </a:rPr>
            </a:br>
            <a:endParaRPr lang="ru-RU" dirty="0">
              <a:solidFill>
                <a:schemeClr val="bg1">
                  <a:lumMod val="10000"/>
                </a:schemeClr>
              </a:solidFill>
              <a:latin typeface="Montserra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3468" y="4365794"/>
            <a:ext cx="5811808" cy="2677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tserrat"/>
              </a:rPr>
              <a:t>	Удивительный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ресторан с интерьером в классическом стиле располагает к уединению от городской суеты. Вместимость зала - 70 посадочных мест. Для небольшого торжества предлагаем роскошно убранный банкетный зал на 20 посадочных мест.  В меню представлены лучшие блюда белорусской и европейской кухни, которые для вас приготовят профессиональные повара, мастера своего дела.</a:t>
            </a:r>
          </a:p>
        </p:txBody>
      </p:sp>
    </p:spTree>
    <p:extLst>
      <p:ext uri="{BB962C8B-B14F-4D97-AF65-F5344CB8AC3E}">
        <p14:creationId xmlns:p14="http://schemas.microsoft.com/office/powerpoint/2010/main" val="2569790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29" y="1603895"/>
            <a:ext cx="3940579" cy="5254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4780" y="2360780"/>
            <a:ext cx="5165044" cy="3829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6665" y="-668309"/>
            <a:ext cx="4009852" cy="5346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57698" y="5757091"/>
            <a:ext cx="4787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Montserrat"/>
              </a:rPr>
              <a:t>Адрес: Минская область, </a:t>
            </a:r>
            <a:r>
              <a:rPr lang="ru-RU" dirty="0" err="1">
                <a:solidFill>
                  <a:schemeClr val="bg1">
                    <a:lumMod val="25000"/>
                  </a:schemeClr>
                </a:solidFill>
                <a:latin typeface="Montserrat"/>
              </a:rPr>
              <a:t>Несвижский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Montserrat"/>
              </a:rPr>
              <a:t> район, </a:t>
            </a:r>
            <a:r>
              <a:rPr lang="ru-RU" dirty="0" err="1">
                <a:solidFill>
                  <a:schemeClr val="bg1">
                    <a:lumMod val="25000"/>
                  </a:schemeClr>
                </a:solidFill>
                <a:latin typeface="Montserrat"/>
              </a:rPr>
              <a:t>г.п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Montserrat"/>
              </a:rPr>
              <a:t>. Городея, ул. Октябрьская, 2 </a:t>
            </a:r>
            <a:endParaRPr lang="ru-RU" i="0" dirty="0">
              <a:solidFill>
                <a:schemeClr val="bg1">
                  <a:lumMod val="25000"/>
                </a:schemeClr>
              </a:solidFill>
              <a:effectLst/>
              <a:latin typeface="Montserra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7483" y="63917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Montserrat"/>
              </a:rPr>
              <a:t>+375 33 633 49 73 (МТС).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25000"/>
                  </a:schemeClr>
                </a:solidFill>
              </a:rPr>
            </a:b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86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45" y="103892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Улиточная ферма</a:t>
            </a:r>
            <a:b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</a:b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"</a:t>
            </a:r>
            <a:r>
              <a:rPr lang="ru-RU" b="1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Snails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Bel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Garden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"</a:t>
            </a:r>
          </a:p>
          <a:p>
            <a:pPr algn="ctr"/>
            <a:r>
              <a:rPr lang="ru-RU" dirty="0" smtClean="0">
                <a:solidFill>
                  <a:schemeClr val="bg1">
                    <a:lumMod val="25000"/>
                  </a:schemeClr>
                </a:solidFill>
                <a:latin typeface="Roboto"/>
              </a:rPr>
              <a:t>Мы 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предлагаем экологически чистых моллюсков выращенных в деревне </a:t>
            </a:r>
            <a:r>
              <a:rPr lang="ru-RU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Славково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, </a:t>
            </a:r>
            <a:r>
              <a:rPr lang="ru-RU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Несвижского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 района, Минской области</a:t>
            </a:r>
            <a:endParaRPr lang="ru-RU" b="0" i="0" dirty="0">
              <a:solidFill>
                <a:schemeClr val="bg1">
                  <a:lumMod val="25000"/>
                </a:schemeClr>
              </a:solidFill>
              <a:effectLst/>
              <a:latin typeface="Robo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7423" y="-205781"/>
            <a:ext cx="3995678" cy="44072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8545" y="3995678"/>
            <a:ext cx="114881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Roboto"/>
              </a:rPr>
              <a:t>	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Roboto"/>
              </a:rPr>
              <a:t>Мясо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улиток </a:t>
            </a:r>
            <a:r>
              <a:rPr lang="ru-RU" b="1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Helix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Aspersa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Muller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 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- уникальный продукт, который обладает непревзойденным интересным вкусом, приятным ароматом, а также </a:t>
            </a:r>
            <a:r>
              <a:rPr lang="ru-RU" dirty="0" smtClean="0">
                <a:solidFill>
                  <a:schemeClr val="bg1">
                    <a:lumMod val="25000"/>
                  </a:schemeClr>
                </a:solidFill>
                <a:latin typeface="Roboto"/>
              </a:rPr>
              <a:t>невероятно 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полезный для организма человека.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Мясо богато белком, аминокислотами и антиоксидантами, витаминами А, группы В, Е, микроэлементами, такими как калий, магний, медь фосфор, железо, кальций, селен и цинк, а также жирными кислотами, в частности - холином, который положительно влияет на мозговую деятельность. Кроме того, с древности мясо улитки известно, как природный </a:t>
            </a:r>
            <a:r>
              <a:rPr lang="ru-RU" dirty="0" err="1">
                <a:solidFill>
                  <a:schemeClr val="bg1">
                    <a:lumMod val="25000"/>
                  </a:schemeClr>
                </a:solidFill>
                <a:latin typeface="Roboto"/>
              </a:rPr>
              <a:t>афродизиак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, возвращающий сексуальное здоровье, как мужчинам, так и женщинам.</a:t>
            </a:r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Roboto"/>
              </a:rPr>
              <a:t>В мясе моллюсков содержится много биологически активных веществ, которые являются естественными природными антибиотиками, стойко противостоящие вирусам, бактериям и прочим инфекционным заболеваниям.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73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0" y="0"/>
            <a:ext cx="4433455" cy="33250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004" y="1293766"/>
            <a:ext cx="24605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Roboto"/>
              </a:rPr>
              <a:t>Малёк улитки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Roboto"/>
              </a:rPr>
              <a:t>Малёк улиток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Helix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Aspersa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Muller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от высококачественных производителей, а также репродукторов для разведения.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71" y="3088177"/>
            <a:ext cx="4156363" cy="3117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79971" y="1020015"/>
            <a:ext cx="41120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Roboto"/>
              </a:rPr>
              <a:t>Икра улиток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Roboto"/>
              </a:rPr>
              <a:t>Икра улиток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Helix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aspersa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muller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/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r>
              <a:rPr lang="ru-RU" dirty="0">
                <a:solidFill>
                  <a:srgbClr val="000000"/>
                </a:solidFill>
                <a:latin typeface="Roboto"/>
              </a:rPr>
              <a:t>Вес: 35 гр.</a:t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r>
              <a:rPr lang="ru-RU" dirty="0">
                <a:solidFill>
                  <a:srgbClr val="000000"/>
                </a:solidFill>
                <a:latin typeface="Roboto"/>
              </a:rPr>
              <a:t>Тип упаковки: стеклянная банка</a:t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r>
              <a:rPr lang="ru-RU" dirty="0">
                <a:solidFill>
                  <a:srgbClr val="000000"/>
                </a:solidFill>
                <a:latin typeface="Roboto"/>
              </a:rPr>
              <a:t>Условия хранения: 6 месяцев при температуре от +4°С до +8°С.</a:t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0" y="3516282"/>
            <a:ext cx="4433455" cy="33250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4320" y="4256051"/>
            <a:ext cx="24134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Roboto"/>
              </a:rPr>
              <a:t>Улитки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Roboto"/>
              </a:rPr>
              <a:t>﻿Улитки очищены, высушены,</a:t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r>
              <a:rPr lang="ru-RU" dirty="0">
                <a:solidFill>
                  <a:srgbClr val="000000"/>
                </a:solidFill>
                <a:latin typeface="Roboto"/>
              </a:rPr>
              <a:t>Условия хранения: +4° С +8° С.</a:t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r>
              <a:rPr lang="ru-RU" dirty="0">
                <a:solidFill>
                  <a:srgbClr val="000000"/>
                </a:solidFill>
                <a:latin typeface="Roboto"/>
              </a:rPr>
              <a:t>Упаковка - сетки по 3 кг. В ящиках по 2 сетки</a:t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6478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8404" y="231829"/>
            <a:ext cx="44685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Время работы: </a:t>
            </a:r>
          </a:p>
          <a:p>
            <a:r>
              <a:rPr lang="ru-RU" dirty="0" smtClean="0"/>
              <a:t>воскресенье-четверг 11.00 — 23.00. </a:t>
            </a:r>
          </a:p>
          <a:p>
            <a:r>
              <a:rPr lang="ru-RU" dirty="0" smtClean="0"/>
              <a:t>Пятница-суббота: 11.00 — 24.00. </a:t>
            </a:r>
          </a:p>
          <a:p>
            <a:r>
              <a:rPr lang="ru-RU" dirty="0" smtClean="0"/>
              <a:t>Тел: +375(29)3859239. </a:t>
            </a:r>
          </a:p>
          <a:p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6" y="0"/>
            <a:ext cx="6999514" cy="4454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563"/>
            <a:ext cx="5192486" cy="4529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455" y="6364181"/>
            <a:ext cx="448094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8819" t="19385" r="40993" b="9064"/>
          <a:stretch/>
        </p:blipFill>
        <p:spPr bwMode="auto">
          <a:xfrm>
            <a:off x="-149630" y="-332509"/>
            <a:ext cx="12341629" cy="7190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3137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4076" y="3458095"/>
            <a:ext cx="49296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Roboto"/>
              </a:rPr>
              <a:t>Включите в свой рацион питания улиток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Roboto"/>
              </a:rPr>
              <a:t>Для заказа продукции свяжитесь с нами по телефонам: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Roboto"/>
              </a:rPr>
              <a:t>+375 29 9499081</a:t>
            </a:r>
            <a:br>
              <a:rPr lang="ru-RU" b="1" dirty="0">
                <a:solidFill>
                  <a:srgbClr val="000000"/>
                </a:solidFill>
                <a:latin typeface="Roboto"/>
              </a:rPr>
            </a:br>
            <a:r>
              <a:rPr lang="ru-RU" b="1" dirty="0">
                <a:solidFill>
                  <a:srgbClr val="000000"/>
                </a:solidFill>
                <a:latin typeface="Roboto"/>
              </a:rPr>
              <a:t>+375 29 7457722</a:t>
            </a:r>
            <a:br>
              <a:rPr lang="ru-RU" b="1" dirty="0">
                <a:solidFill>
                  <a:srgbClr val="000000"/>
                </a:solidFill>
                <a:latin typeface="Roboto"/>
              </a:rPr>
            </a:br>
            <a:r>
              <a:rPr lang="ru-RU" b="1" dirty="0">
                <a:solidFill>
                  <a:srgbClr val="000000"/>
                </a:solidFill>
                <a:latin typeface="Roboto"/>
              </a:rPr>
              <a:t/>
            </a:r>
            <a:br>
              <a:rPr lang="ru-RU" b="1" dirty="0">
                <a:solidFill>
                  <a:srgbClr val="000000"/>
                </a:solidFill>
                <a:latin typeface="Roboto"/>
              </a:rPr>
            </a:br>
            <a:endParaRPr lang="ru-RU" b="1" dirty="0">
              <a:solidFill>
                <a:srgbClr val="000000"/>
              </a:solidFill>
              <a:latin typeface="Roboto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Roboto"/>
              </a:rPr>
              <a:t>Республика Беларусь, Минская область,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Несвижский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район, д.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Славково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ул. Школьная, 6</a:t>
            </a:r>
          </a:p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6541" t="14502" r="17719" b="3383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5" y="236831"/>
            <a:ext cx="4474852" cy="963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884"/>
          <a:stretch/>
        </p:blipFill>
        <p:spPr>
          <a:xfrm>
            <a:off x="8177749" y="3657597"/>
            <a:ext cx="4014251" cy="32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5" y="277584"/>
            <a:ext cx="6466115" cy="6466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142" y="32655"/>
            <a:ext cx="442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Кафе «Дворцовое»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8" y="617430"/>
            <a:ext cx="52741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Прекрасное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для тех, кто решил отдохнуть после знакомства с дворцовым ансамблем и прогулки по паркам, обсудить увиденное в экспозиции или поразмышлять. Посетителям предоставлена возможность, не покидая стен замка, заказать завтрак или обед или просто взбодриться чашкой кофе и расслабиться в комфортной атмосфере, созданной для истинных ценителей красоты и уюта.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меню кафе представлены салаты, горячие и холодные закуски, напитки, выпечка, мороженое и десерты. Кафе также предлагает комплексные обеды для групп по предварительному заказу.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4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462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21829" y="417682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0" i="0" dirty="0" smtClean="0">
                <a:solidFill>
                  <a:srgbClr val="3D3D3D"/>
                </a:solidFill>
                <a:effectLst/>
                <a:latin typeface="Roboto-Regular"/>
              </a:rPr>
              <a:t>Время работы: </a:t>
            </a:r>
          </a:p>
          <a:p>
            <a:pPr algn="r"/>
            <a:r>
              <a:rPr lang="ru-RU" b="0" i="0" dirty="0" smtClean="0">
                <a:solidFill>
                  <a:srgbClr val="3D3D3D"/>
                </a:solidFill>
                <a:effectLst/>
                <a:latin typeface="Roboto-Regular"/>
              </a:rPr>
              <a:t>ежедневно с 10.00 до 19.00 (с 1 мая по 30 сентября) и  с 9.00 до 18.00 (с 1 октября по 30 апреля).</a:t>
            </a:r>
            <a:br>
              <a:rPr lang="ru-RU" b="0" i="0" dirty="0" smtClean="0">
                <a:solidFill>
                  <a:srgbClr val="3D3D3D"/>
                </a:solidFill>
                <a:effectLst/>
                <a:latin typeface="Roboto-Regular"/>
              </a:rPr>
            </a:br>
            <a:endParaRPr lang="ru-RU" b="0" i="0" dirty="0" smtClean="0">
              <a:solidFill>
                <a:srgbClr val="3D3D3D"/>
              </a:solidFill>
              <a:effectLst/>
              <a:latin typeface="Roboto-Regular"/>
            </a:endParaRPr>
          </a:p>
          <a:p>
            <a:pPr algn="r"/>
            <a:r>
              <a:rPr lang="ru-RU" b="0" i="0" dirty="0" smtClean="0">
                <a:solidFill>
                  <a:srgbClr val="3D3D3D"/>
                </a:solidFill>
                <a:effectLst/>
                <a:latin typeface="Roboto-Regular"/>
              </a:rPr>
              <a:t>Первый понедельник месяца - санитарный день.</a:t>
            </a:r>
          </a:p>
          <a:p>
            <a:pPr algn="r"/>
            <a:r>
              <a:rPr lang="ru-RU" b="0" i="0" dirty="0" smtClean="0">
                <a:solidFill>
                  <a:srgbClr val="3D3D3D"/>
                </a:solidFill>
                <a:effectLst/>
                <a:latin typeface="Roboto-Regular"/>
              </a:rPr>
              <a:t>Тел.: +375 25 515 90 41, +375 1770 3 70 52.</a:t>
            </a:r>
          </a:p>
          <a:p>
            <a:pPr algn="r"/>
            <a:r>
              <a:rPr lang="ru-RU" b="0" i="0" dirty="0" smtClean="0">
                <a:solidFill>
                  <a:srgbClr val="3D3D3D"/>
                </a:solidFill>
                <a:effectLst/>
                <a:latin typeface="Roboto-Regular"/>
              </a:rPr>
              <a:t>Почта: </a:t>
            </a:r>
            <a:r>
              <a:rPr lang="ru-RU" b="0" i="0" u="none" strike="noStrike" dirty="0" smtClean="0">
                <a:solidFill>
                  <a:srgbClr val="C8A255"/>
                </a:solidFill>
                <a:effectLst/>
                <a:latin typeface="Roboto-Regular"/>
                <a:hlinkClick r:id="rId3"/>
              </a:rPr>
              <a:t>zamok_kafe@mail.ru</a:t>
            </a:r>
            <a:endParaRPr lang="ru-RU" b="0" i="0" dirty="0">
              <a:solidFill>
                <a:srgbClr val="3D3D3D"/>
              </a:solidFill>
              <a:effectLst/>
              <a:latin typeface="Roboto-Regula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29" y="185057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3718679"/>
            <a:ext cx="7609114" cy="3139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	</a:t>
            </a:r>
            <a:r>
              <a:rPr lang="ru-RU" b="0" i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Обязательно загляните в этот бар, когда выйдите из </a:t>
            </a:r>
            <a:r>
              <a:rPr lang="ru-RU" b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стен </a:t>
            </a:r>
            <a:r>
              <a:rPr lang="ru-RU" b="0" dirty="0" err="1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Несвижского</a:t>
            </a:r>
            <a:r>
              <a:rPr lang="ru-RU" b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 замка. </a:t>
            </a:r>
          </a:p>
          <a:p>
            <a:pPr algn="just"/>
            <a:r>
              <a:rPr lang="ru-RU" i="0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	</a:t>
            </a:r>
            <a:r>
              <a:rPr lang="ru-RU" b="0" i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В </a:t>
            </a:r>
            <a:r>
              <a:rPr lang="ru-RU" b="0" dirty="0" err="1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Харчэуня</a:t>
            </a:r>
            <a:r>
              <a:rPr lang="ru-RU" b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 на </a:t>
            </a:r>
            <a:r>
              <a:rPr lang="ru-RU" b="0" dirty="0" err="1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Замкавай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можно отведать блюда настоящей белорусской кухни, выпить свежего пива компанией, устроить грандиозный роскошный банкет или семейный праздник. А в прохладную погоду вам предложат согреться вкусным имбирным чаем или глинтвейном. Каждое блюдо готовят не только с кулинарным мастерством, но и с душой.</a:t>
            </a:r>
            <a:r>
              <a:rPr lang="ru-RU" b="0" i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.</a:t>
            </a:r>
          </a:p>
          <a:p>
            <a:pPr algn="just"/>
            <a:r>
              <a:rPr lang="ru-RU" b="0" i="0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	В этом месте есть веранда, где вы можете отлично провести время на свежем воздухе, а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/>
              </a:rPr>
              <a:t>из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окон заведения открывается шикарный вид на Замок знаменитого рода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Roboto"/>
              </a:rPr>
              <a:t>Радзивилов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.</a:t>
            </a:r>
            <a:endParaRPr lang="ru-RU" b="0" i="0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-1695" r="38037" b="15254"/>
          <a:stretch/>
        </p:blipFill>
        <p:spPr>
          <a:xfrm>
            <a:off x="8302567" y="3718679"/>
            <a:ext cx="3673929" cy="31271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9" b="16837"/>
          <a:stretch/>
        </p:blipFill>
        <p:spPr>
          <a:xfrm>
            <a:off x="342899" y="0"/>
            <a:ext cx="11633597" cy="3279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3629" y="3241975"/>
            <a:ext cx="654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Кафе «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Харчэўня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на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Замкавай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»</a:t>
            </a:r>
            <a:endParaRPr lang="ru-RU" sz="2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11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71" y="-1352"/>
            <a:ext cx="6607630" cy="6859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30715" r="7699" b="7142"/>
          <a:stretch/>
        </p:blipFill>
        <p:spPr>
          <a:xfrm>
            <a:off x="-1" y="2558528"/>
            <a:ext cx="5584371" cy="4299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4762"/>
          <a:stretch/>
        </p:blipFill>
        <p:spPr>
          <a:xfrm>
            <a:off x="-2" y="-1352"/>
            <a:ext cx="5584372" cy="32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871" r="15045"/>
          <a:stretch/>
        </p:blipFill>
        <p:spPr>
          <a:xfrm>
            <a:off x="179614" y="1469571"/>
            <a:ext cx="7197198" cy="5388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0726" y="4931228"/>
            <a:ext cx="4298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Адрес: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220603, г. Несвиж, ул. Замковая, 1/1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онтакты:</a:t>
            </a:r>
            <a:b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+ 375 29 139-87-57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+ 375 29 541-04-30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8 01770 22-1-22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1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Другая 9">
      <a:dk1>
        <a:sysClr val="windowText" lastClr="000000"/>
      </a:dk1>
      <a:lt1>
        <a:srgbClr val="FDE8FA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572</TotalTime>
  <Words>544</Words>
  <Application>Microsoft Office PowerPoint</Application>
  <PresentationFormat>Произвольный</PresentationFormat>
  <Paragraphs>95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След самолета</vt:lpstr>
      <vt:lpstr>«СМАК НЯСВІЖЧЫНЫ»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Песоцкая Екатерина Станиславовна</dc:creator>
  <cp:lastModifiedBy>Главное управление спорта и туризма МОИК</cp:lastModifiedBy>
  <cp:revision>48</cp:revision>
  <dcterms:created xsi:type="dcterms:W3CDTF">2023-05-30T06:48:45Z</dcterms:created>
  <dcterms:modified xsi:type="dcterms:W3CDTF">2023-09-18T05:51:27Z</dcterms:modified>
</cp:coreProperties>
</file>