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353" r:id="rId5"/>
    <p:sldId id="361" r:id="rId6"/>
    <p:sldId id="357" r:id="rId7"/>
    <p:sldId id="354" r:id="rId8"/>
    <p:sldId id="331" r:id="rId9"/>
    <p:sldId id="345" r:id="rId10"/>
    <p:sldId id="367" r:id="rId11"/>
    <p:sldId id="347" r:id="rId12"/>
    <p:sldId id="366" r:id="rId13"/>
    <p:sldId id="368" r:id="rId14"/>
    <p:sldId id="350" r:id="rId15"/>
    <p:sldId id="358" r:id="rId16"/>
    <p:sldId id="351" r:id="rId17"/>
    <p:sldId id="352" r:id="rId18"/>
    <p:sldId id="359" r:id="rId19"/>
    <p:sldId id="363" r:id="rId20"/>
    <p:sldId id="365" r:id="rId21"/>
    <p:sldId id="356" r:id="rId2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7D9"/>
    <a:srgbClr val="93D3D9"/>
    <a:srgbClr val="AAD6FF"/>
    <a:srgbClr val="B2C8CD"/>
    <a:srgbClr val="CCD8D6"/>
    <a:srgbClr val="4F5945"/>
    <a:srgbClr val="73292A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3" autoAdjust="0"/>
    <p:restoredTop sz="94966" autoAdjust="0"/>
  </p:normalViewPr>
  <p:slideViewPr>
    <p:cSldViewPr snapToGrid="0">
      <p:cViewPr>
        <p:scale>
          <a:sx n="37" d="100"/>
          <a:sy n="37" d="100"/>
        </p:scale>
        <p:origin x="-390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278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Местозаполнитель даты 2">
            <a:extLst>
              <a:ext uri="{FF2B5EF4-FFF2-40B4-BE49-F238E27FC236}">
                <a16:creationId xmlns="" xmlns:a16="http://schemas.microsoft.com/office/drawing/2014/main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2A5AE42-7DC1-8140-9B13-146984FDEF22}" type="datetimeFigureOut">
              <a:rPr lang="en-US" smtClean="0"/>
              <a:t>12/3/2025</a:t>
            </a:fld>
            <a:endParaRPr lang="en-US" dirty="0"/>
          </a:p>
        </p:txBody>
      </p:sp>
      <p:sp>
        <p:nvSpPr>
          <p:cNvPr id="4" name="Местозаполнитель нижнего колонтитула 3">
            <a:extLst>
              <a:ext uri="{FF2B5EF4-FFF2-40B4-BE49-F238E27FC236}">
                <a16:creationId xmlns="" xmlns:a16="http://schemas.microsoft.com/office/drawing/2014/main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7369B77-94AB-0344-9EBF-9DB9EE8D3AB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Местозаполнитель даты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8F75F72-8950-AF4F-9381-1D26FB547EA1}" type="datetimeFigureOut">
              <a:rPr lang="en-US" smtClean="0"/>
              <a:t>12/3/2025</a:t>
            </a:fld>
            <a:endParaRPr lang="en-US" dirty="0"/>
          </a:p>
        </p:txBody>
      </p:sp>
      <p:sp>
        <p:nvSpPr>
          <p:cNvPr id="4" name="Местозаполнитель изображения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775476F-A808-1F46-A368-07984F6DA2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естозаполнитель изображения слайда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962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775476F-A808-1F46-A368-07984F6DA22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19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="" xmlns:a16="http://schemas.microsoft.com/office/drawing/2014/main" id="{FD90036E-D78E-7995-BEF4-F64DA613C7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 rtlCol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176" y="1463040"/>
            <a:ext cx="6327648" cy="2180543"/>
          </a:xfrm>
          <a:noFill/>
        </p:spPr>
        <p:txBody>
          <a:bodyPr rtlCol="0"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1096" y="3995928"/>
            <a:ext cx="5321808" cy="824404"/>
          </a:xfrm>
          <a:noFill/>
        </p:spPr>
        <p:txBody>
          <a:bodyPr rtlCol="0"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элемента содержимого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-1" y="0"/>
            <a:ext cx="12188952" cy="204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28600"/>
            <a:ext cx="9528048" cy="160020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Местозаполнитель содержимого 8">
            <a:extLst>
              <a:ext uri="{FF2B5EF4-FFF2-40B4-BE49-F238E27FC236}">
                <a16:creationId xmlns=""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32688" y="2770632"/>
            <a:ext cx="2487168" cy="3502152"/>
          </a:xfrm>
        </p:spPr>
        <p:txBody>
          <a:bodyPr lIns="91440" rIns="91440" rtlCol="0"/>
          <a:lstStyle>
            <a:lvl1pPr marL="0" indent="0">
              <a:spcAft>
                <a:spcPts val="120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11" name="Объект 8">
            <a:extLst>
              <a:ext uri="{FF2B5EF4-FFF2-40B4-BE49-F238E27FC236}">
                <a16:creationId xmlns="" xmlns:a16="http://schemas.microsoft.com/office/drawing/2014/main" id="{450D1A9C-4404-2909-F0C4-B7571474C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85616" y="2770632"/>
            <a:ext cx="7571232" cy="3392424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=""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=""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Графический объект 7">
            <a:extLst>
              <a:ext uri="{FF2B5EF4-FFF2-40B4-BE49-F238E27FC236}">
                <a16:creationId xmlns="" xmlns:a16="http://schemas.microsoft.com/office/drawing/2014/main" id="{D1885D14-9B48-E0B1-43FF-B19F5005FD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b="32292"/>
          <a:stretch/>
        </p:blipFill>
        <p:spPr>
          <a:xfrm>
            <a:off x="8472405" y="132047"/>
            <a:ext cx="3848748" cy="191372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D7ECFC8-50F2-4F2A-960A-F4F79E198620}"/>
              </a:ext>
            </a:extLst>
          </p:cNvPr>
          <p:cNvSpPr/>
          <p:nvPr userDrawn="1"/>
        </p:nvSpPr>
        <p:spPr>
          <a:xfrm>
            <a:off x="0" y="2022420"/>
            <a:ext cx="12192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990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элемента содержимого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-1" y="0"/>
            <a:ext cx="12188952" cy="204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28600"/>
            <a:ext cx="9528048" cy="160020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Местозаполнитель содержимого 8">
            <a:extLst>
              <a:ext uri="{FF2B5EF4-FFF2-40B4-BE49-F238E27FC236}">
                <a16:creationId xmlns=""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32688" y="2432304"/>
            <a:ext cx="6163056" cy="3739896"/>
          </a:xfrm>
        </p:spPr>
        <p:txBody>
          <a:bodyPr lIns="91440" rIns="91440" rtlCol="0"/>
          <a:lstStyle>
            <a:lvl1pPr marL="228600" indent="-228600">
              <a:spcAft>
                <a:spcPts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685800">
              <a:spcBef>
                <a:spcPts val="5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11430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6002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20574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11" name="Объект 8">
            <a:extLst>
              <a:ext uri="{FF2B5EF4-FFF2-40B4-BE49-F238E27FC236}">
                <a16:creationId xmlns="" xmlns:a16="http://schemas.microsoft.com/office/drawing/2014/main" id="{450D1A9C-4404-2909-F0C4-B7571474C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24928" y="2441448"/>
            <a:ext cx="4169664" cy="3703320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=""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=""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Графический объект 7">
            <a:extLst>
              <a:ext uri="{FF2B5EF4-FFF2-40B4-BE49-F238E27FC236}">
                <a16:creationId xmlns="" xmlns:a16="http://schemas.microsoft.com/office/drawing/2014/main" id="{D1885D14-9B48-E0B1-43FF-B19F5005FD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b="32292"/>
          <a:stretch/>
        </p:blipFill>
        <p:spPr>
          <a:xfrm>
            <a:off x="8472405" y="132047"/>
            <a:ext cx="3848748" cy="191372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D7ECFC8-50F2-4F2A-960A-F4F79E198620}"/>
              </a:ext>
            </a:extLst>
          </p:cNvPr>
          <p:cNvSpPr/>
          <p:nvPr userDrawn="1"/>
        </p:nvSpPr>
        <p:spPr>
          <a:xfrm>
            <a:off x="0" y="2022420"/>
            <a:ext cx="12192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5" name="Графический объект 4">
            <a:extLst>
              <a:ext uri="{FF2B5EF4-FFF2-40B4-BE49-F238E27FC236}">
                <a16:creationId xmlns="" xmlns:a16="http://schemas.microsoft.com/office/drawing/2014/main" id="{1EB1C5A3-22FF-382D-3801-B6D9C4AC53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b="52051"/>
          <a:stretch/>
        </p:blipFill>
        <p:spPr>
          <a:xfrm>
            <a:off x="4629335" y="1815780"/>
            <a:ext cx="5586493" cy="504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767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-1" y="0"/>
            <a:ext cx="12188952" cy="204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28600"/>
            <a:ext cx="9528048" cy="160020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1" name="Местозаполнитель содержимого 8">
            <a:extLst>
              <a:ext uri="{FF2B5EF4-FFF2-40B4-BE49-F238E27FC236}">
                <a16:creationId xmlns="" xmlns:a16="http://schemas.microsoft.com/office/drawing/2014/main" id="{450D1A9C-4404-2909-F0C4-B7571474C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41248" y="2770632"/>
            <a:ext cx="10515600" cy="3392424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=""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=""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Графический объект 7">
            <a:extLst>
              <a:ext uri="{FF2B5EF4-FFF2-40B4-BE49-F238E27FC236}">
                <a16:creationId xmlns="" xmlns:a16="http://schemas.microsoft.com/office/drawing/2014/main" id="{D1885D14-9B48-E0B1-43FF-B19F5005FD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b="32292"/>
          <a:stretch/>
        </p:blipFill>
        <p:spPr>
          <a:xfrm>
            <a:off x="8472405" y="132047"/>
            <a:ext cx="3848748" cy="191372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D7ECFC8-50F2-4F2A-960A-F4F79E198620}"/>
              </a:ext>
            </a:extLst>
          </p:cNvPr>
          <p:cNvSpPr/>
          <p:nvPr userDrawn="1"/>
        </p:nvSpPr>
        <p:spPr>
          <a:xfrm>
            <a:off x="0" y="2022420"/>
            <a:ext cx="12192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999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ая рамка рисунка 4">
            <a:extLst>
              <a:ext uri="{FF2B5EF4-FFF2-40B4-BE49-F238E27FC236}">
                <a16:creationId xmlns="" xmlns:a16="http://schemas.microsoft.com/office/drawing/2014/main" id="{68B802A0-174F-ED42-DB3C-30B25D7D2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 rtlCol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C5682FAF-43FC-D4B4-4D6A-E5D70198C1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7632" y="822960"/>
            <a:ext cx="6327648" cy="2221992"/>
          </a:xfrm>
          <a:noFill/>
        </p:spPr>
        <p:txBody>
          <a:bodyPr rtlCol="0" anchor="b">
            <a:no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2" name="Подзаголовок 2">
            <a:extLst>
              <a:ext uri="{FF2B5EF4-FFF2-40B4-BE49-F238E27FC236}">
                <a16:creationId xmlns="" xmlns:a16="http://schemas.microsoft.com/office/drawing/2014/main" id="{FB724EDC-0FF4-BC78-C7CF-5B31189CBF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7632" y="3428999"/>
            <a:ext cx="6309360" cy="1703439"/>
          </a:xfrm>
          <a:noFill/>
        </p:spPr>
        <p:txBody>
          <a:bodyPr rtlCol="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00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048" y="530352"/>
            <a:ext cx="5385816" cy="1810512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7" name="Замещающая рамка рисунка 6">
            <a:extLst>
              <a:ext uri="{FF2B5EF4-FFF2-40B4-BE49-F238E27FC236}">
                <a16:creationId xmlns="" xmlns:a16="http://schemas.microsoft.com/office/drawing/2014/main" id="{8B3132E8-A261-CEAB-129F-0FED7AD8D0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174458" cy="6858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32" name="Объект 5">
            <a:extLst>
              <a:ext uri="{FF2B5EF4-FFF2-40B4-BE49-F238E27FC236}">
                <a16:creationId xmlns=""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9048" y="2962656"/>
            <a:ext cx="5385816" cy="2706624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Clr>
                <a:srgbClr val="73292A"/>
              </a:buClr>
              <a:buNone/>
              <a:defRPr sz="2400"/>
            </a:lvl1pPr>
            <a:lvl2pPr marL="228600">
              <a:buClr>
                <a:srgbClr val="73292A"/>
              </a:buClr>
              <a:defRPr sz="2000"/>
            </a:lvl2pPr>
            <a:lvl3pPr marL="685800">
              <a:buClr>
                <a:srgbClr val="73292A"/>
              </a:buClr>
              <a:defRPr sz="1800"/>
            </a:lvl3pPr>
            <a:lvl4pPr marL="1143000">
              <a:buClr>
                <a:srgbClr val="73292A"/>
              </a:buClr>
              <a:defRPr sz="1600"/>
            </a:lvl4pPr>
            <a:lvl5pPr marL="1600200">
              <a:buClr>
                <a:srgbClr val="73292A"/>
              </a:buClr>
              <a:defRPr sz="16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904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34928" y="6356350"/>
            <a:ext cx="71628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DCAF8C32-80F8-F614-8280-02F76781F238}"/>
              </a:ext>
            </a:extLst>
          </p:cNvPr>
          <p:cNvSpPr/>
          <p:nvPr userDrawn="1"/>
        </p:nvSpPr>
        <p:spPr>
          <a:xfrm>
            <a:off x="5174459" y="0"/>
            <a:ext cx="4571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3" name="Графический объект 2">
            <a:extLst>
              <a:ext uri="{FF2B5EF4-FFF2-40B4-BE49-F238E27FC236}">
                <a16:creationId xmlns="" xmlns:a16="http://schemas.microsoft.com/office/drawing/2014/main" id="{02CB607F-27CE-D613-F812-E70C738FA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34723"/>
          <a:stretch/>
        </p:blipFill>
        <p:spPr>
          <a:xfrm>
            <a:off x="9959711" y="738051"/>
            <a:ext cx="2232289" cy="5381892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0A689F60-3D32-FD74-24A9-266643081E85}"/>
              </a:ext>
            </a:extLst>
          </p:cNvPr>
          <p:cNvCxnSpPr>
            <a:cxnSpLocks/>
          </p:cNvCxnSpPr>
          <p:nvPr userDrawn="1"/>
        </p:nvCxnSpPr>
        <p:spPr>
          <a:xfrm>
            <a:off x="6189979" y="2649682"/>
            <a:ext cx="332598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, содержащее текст&#10;&#10;Описание сгенерировано автоматически">
            <a:extLst>
              <a:ext uri="{FF2B5EF4-FFF2-40B4-BE49-F238E27FC236}">
                <a16:creationId xmlns="" xmlns:a16="http://schemas.microsoft.com/office/drawing/2014/main" id="{B827D708-B036-EE04-B213-EC3EAAE0681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920" y="2509197"/>
            <a:ext cx="972078" cy="2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ая рамка рисунка 4">
            <a:extLst>
              <a:ext uri="{FF2B5EF4-FFF2-40B4-BE49-F238E27FC236}">
                <a16:creationId xmlns="" xmlns:a16="http://schemas.microsoft.com/office/drawing/2014/main" id="{68B802A0-174F-ED42-DB3C-30B25D7D2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 rtlCol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C5682FAF-43FC-D4B4-4D6A-E5D70198C1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1912" y="2185416"/>
            <a:ext cx="9052560" cy="2487168"/>
          </a:xfrm>
          <a:noFill/>
        </p:spPr>
        <p:txBody>
          <a:bodyPr rtlCol="0"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рафический объект 5">
            <a:extLst>
              <a:ext uri="{FF2B5EF4-FFF2-40B4-BE49-F238E27FC236}">
                <a16:creationId xmlns="" xmlns:a16="http://schemas.microsoft.com/office/drawing/2014/main" id="{7F691F67-3A33-EA2C-967A-86934DA1D4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69401" b="24659"/>
          <a:stretch/>
        </p:blipFill>
        <p:spPr>
          <a:xfrm>
            <a:off x="5856445" y="726334"/>
            <a:ext cx="1898043" cy="540533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722376"/>
            <a:ext cx="6419088" cy="2350008"/>
          </a:xfrm>
        </p:spPr>
        <p:txBody>
          <a:bodyPr rtlCol="0" anchor="b">
            <a:normAutofit/>
          </a:bodyPr>
          <a:lstStyle>
            <a:lvl1pPr algn="ctr">
              <a:defRPr sz="440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13" name="Подзаголовок 2">
            <a:extLst>
              <a:ext uri="{FF2B5EF4-FFF2-40B4-BE49-F238E27FC236}">
                <a16:creationId xmlns="" xmlns:a16="http://schemas.microsoft.com/office/drawing/2014/main" id="{F6B0D1AB-E9D6-841F-7178-F60F07AF3B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79" y="3931920"/>
            <a:ext cx="6419088" cy="1389888"/>
          </a:xfrm>
        </p:spPr>
        <p:txBody>
          <a:bodyPr rtlCol="0"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"/>
          </a:p>
        </p:txBody>
      </p:sp>
      <p:sp>
        <p:nvSpPr>
          <p:cNvPr id="7" name="Замещающая рамка рисунка 6">
            <a:extLst>
              <a:ext uri="{FF2B5EF4-FFF2-40B4-BE49-F238E27FC236}">
                <a16:creationId xmlns="" xmlns:a16="http://schemas.microsoft.com/office/drawing/2014/main" id="{8B3132E8-A261-CEAB-129F-0FED7AD8D0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54488" y="0"/>
            <a:ext cx="4434464" cy="6858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DB41B1E5-0891-6540-C6C6-2E4CF929E2D5}"/>
              </a:ext>
            </a:extLst>
          </p:cNvPr>
          <p:cNvCxnSpPr>
            <a:cxnSpLocks/>
          </p:cNvCxnSpPr>
          <p:nvPr userDrawn="1"/>
        </p:nvCxnSpPr>
        <p:spPr>
          <a:xfrm>
            <a:off x="1679972" y="3432325"/>
            <a:ext cx="437642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Изображение, содержащее текст&#10;&#10;Описание сгенерировано автоматически">
            <a:extLst>
              <a:ext uri="{FF2B5EF4-FFF2-40B4-BE49-F238E27FC236}">
                <a16:creationId xmlns="" xmlns:a16="http://schemas.microsoft.com/office/drawing/2014/main" id="{2CA6CDBD-54C9-2154-A4D6-F432B3CF27F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3169" y="3291840"/>
            <a:ext cx="972078" cy="285381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57541814-983F-1B1C-1D5D-EBAC0D9BEB4C}"/>
              </a:ext>
            </a:extLst>
          </p:cNvPr>
          <p:cNvSpPr/>
          <p:nvPr userDrawn="1"/>
        </p:nvSpPr>
        <p:spPr>
          <a:xfrm>
            <a:off x="7711438" y="0"/>
            <a:ext cx="45719" cy="6858000"/>
          </a:xfrm>
          <a:prstGeom prst="rect">
            <a:avLst/>
          </a:prstGeom>
          <a:solidFill>
            <a:schemeClr val="tx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17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Графический объект 4">
            <a:extLst>
              <a:ext uri="{FF2B5EF4-FFF2-40B4-BE49-F238E27FC236}">
                <a16:creationId xmlns="" xmlns:a16="http://schemas.microsoft.com/office/drawing/2014/main" id="{7D338C08-B5A9-DA78-1FE4-12BEFEB61B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26136" t="6121"/>
          <a:stretch/>
        </p:blipFill>
        <p:spPr>
          <a:xfrm rot="16200000" flipH="1" flipV="1">
            <a:off x="7528785" y="-1437953"/>
            <a:ext cx="3225262" cy="610116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0" y="0"/>
            <a:ext cx="479094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7" name="Графический объект 6">
            <a:extLst>
              <a:ext uri="{FF2B5EF4-FFF2-40B4-BE49-F238E27FC236}">
                <a16:creationId xmlns="" xmlns:a16="http://schemas.microsoft.com/office/drawing/2014/main" id="{230C4EDD-E959-BB97-7574-864A6EDFD3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b="32292"/>
          <a:stretch/>
        </p:blipFill>
        <p:spPr>
          <a:xfrm>
            <a:off x="602251" y="4944272"/>
            <a:ext cx="3848748" cy="191372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1408176"/>
            <a:ext cx="3392424" cy="4014216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Объект 8">
            <a:extLst>
              <a:ext uri="{FF2B5EF4-FFF2-40B4-BE49-F238E27FC236}">
                <a16:creationId xmlns=""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724144" y="1536192"/>
            <a:ext cx="5696712" cy="3758184"/>
          </a:xfrm>
        </p:spPr>
        <p:txBody>
          <a:bodyPr rtlCol="0"/>
          <a:lstStyle>
            <a:lvl1pPr>
              <a:spcAft>
                <a:spcPts val="600"/>
              </a:spcAft>
              <a:buClr>
                <a:schemeClr val="accent2"/>
              </a:buClr>
              <a:defRPr sz="2200"/>
            </a:lvl1pPr>
            <a:lvl2pPr>
              <a:buClr>
                <a:schemeClr val="accent2"/>
              </a:buClr>
              <a:defRPr sz="2000"/>
            </a:lvl2pPr>
            <a:lvl3pPr>
              <a:buClr>
                <a:schemeClr val="accent2"/>
              </a:buClr>
              <a:defRPr sz="1800"/>
            </a:lvl3pPr>
            <a:lvl4pPr>
              <a:buClr>
                <a:schemeClr val="accent2"/>
              </a:buClr>
              <a:defRPr sz="1600"/>
            </a:lvl4pPr>
            <a:lvl5pPr>
              <a:buClr>
                <a:schemeClr val="accent2"/>
              </a:buClr>
              <a:defRPr sz="1400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=""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24144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77048F4-9454-D035-3356-DD623DFCEE42}"/>
              </a:ext>
            </a:extLst>
          </p:cNvPr>
          <p:cNvSpPr/>
          <p:nvPr userDrawn="1"/>
        </p:nvSpPr>
        <p:spPr>
          <a:xfrm rot="5400000">
            <a:off x="1361771" y="3406143"/>
            <a:ext cx="6857999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420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подзаголовко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="" xmlns:a16="http://schemas.microsoft.com/office/drawing/2014/main" id="{68B802A0-174F-ED42-DB3C-30B25D7D2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 rtlCol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C5682FAF-43FC-D4B4-4D6A-E5D70198C1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7048" y="2276856"/>
            <a:ext cx="9144000" cy="1508760"/>
          </a:xfrm>
          <a:noFill/>
        </p:spPr>
        <p:txBody>
          <a:bodyPr rtlCol="0"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2" name="Подзаголовок 2">
            <a:extLst>
              <a:ext uri="{FF2B5EF4-FFF2-40B4-BE49-F238E27FC236}">
                <a16:creationId xmlns="" xmlns:a16="http://schemas.microsoft.com/office/drawing/2014/main" id="{FB724EDC-0FF4-BC78-C7CF-5B31189CBF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841248"/>
          </a:xfrm>
          <a:noFill/>
        </p:spPr>
        <p:txBody>
          <a:bodyPr rtlCol="0" anchor="t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93911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элемента содержимого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-1" y="0"/>
            <a:ext cx="12188952" cy="204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28600"/>
            <a:ext cx="9528048" cy="160020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Местозаполнитель содержимого 8">
            <a:extLst>
              <a:ext uri="{FF2B5EF4-FFF2-40B4-BE49-F238E27FC236}">
                <a16:creationId xmlns=""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32688" y="2523744"/>
            <a:ext cx="4864608" cy="3694176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11" name="Объект 8">
            <a:extLst>
              <a:ext uri="{FF2B5EF4-FFF2-40B4-BE49-F238E27FC236}">
                <a16:creationId xmlns="" xmlns:a16="http://schemas.microsoft.com/office/drawing/2014/main" id="{450D1A9C-4404-2909-F0C4-B7571474C9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84264" y="2523744"/>
            <a:ext cx="4864608" cy="3694176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=""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=""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Графический объект 7">
            <a:extLst>
              <a:ext uri="{FF2B5EF4-FFF2-40B4-BE49-F238E27FC236}">
                <a16:creationId xmlns="" xmlns:a16="http://schemas.microsoft.com/office/drawing/2014/main" id="{D1885D14-9B48-E0B1-43FF-B19F5005FD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b="32292"/>
          <a:stretch/>
        </p:blipFill>
        <p:spPr>
          <a:xfrm>
            <a:off x="8472405" y="132047"/>
            <a:ext cx="3848748" cy="191372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D7ECFC8-50F2-4F2A-960A-F4F79E198620}"/>
              </a:ext>
            </a:extLst>
          </p:cNvPr>
          <p:cNvSpPr/>
          <p:nvPr userDrawn="1"/>
        </p:nvSpPr>
        <p:spPr>
          <a:xfrm>
            <a:off x="0" y="2022420"/>
            <a:ext cx="12192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98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элемента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Графический объект 10">
            <a:extLst>
              <a:ext uri="{FF2B5EF4-FFF2-40B4-BE49-F238E27FC236}">
                <a16:creationId xmlns="" xmlns:a16="http://schemas.microsoft.com/office/drawing/2014/main" id="{B7F52C37-6A33-FD57-31EC-516F581DF1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37420" b="36176"/>
          <a:stretch/>
        </p:blipFill>
        <p:spPr>
          <a:xfrm>
            <a:off x="0" y="2510651"/>
            <a:ext cx="2841744" cy="434735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6865A83-7754-90AF-ABA5-0759C2C74767}"/>
              </a:ext>
            </a:extLst>
          </p:cNvPr>
          <p:cNvSpPr/>
          <p:nvPr userDrawn="1"/>
        </p:nvSpPr>
        <p:spPr>
          <a:xfrm>
            <a:off x="7397496" y="0"/>
            <a:ext cx="479094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10998D-17F5-CC68-2E37-9789F05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1584" y="1408176"/>
            <a:ext cx="3392424" cy="4014216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9" name="Местозаполнитель содержимого 8">
            <a:extLst>
              <a:ext uri="{FF2B5EF4-FFF2-40B4-BE49-F238E27FC236}">
                <a16:creationId xmlns=""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32688" y="685800"/>
            <a:ext cx="5276088" cy="1563624"/>
          </a:xfrm>
        </p:spPr>
        <p:txBody>
          <a:bodyPr rtlCol="0">
            <a:noAutofit/>
          </a:bodyPr>
          <a:lstStyle>
            <a:lvl1pPr marL="457200" indent="-457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+mj-lt"/>
              <a:buAutoNum type="arabicPeriod"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914400" indent="-457200">
              <a:buClr>
                <a:schemeClr val="accent2"/>
              </a:buClr>
              <a:buFont typeface="+mj-lt"/>
              <a:buAutoNum type="alphaLcPeriod"/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1371600" indent="-457200">
              <a:buClr>
                <a:schemeClr val="accent2"/>
              </a:buClr>
              <a:buFont typeface="+mj-lt"/>
              <a:buAutoNum type="romanLcPeriod"/>
              <a:defRPr sz="2000">
                <a:solidFill>
                  <a:schemeClr val="tx2">
                    <a:lumMod val="25000"/>
                  </a:schemeClr>
                </a:solidFill>
              </a:defRPr>
            </a:lvl3pPr>
            <a:lvl4pPr marL="1714500" indent="-342900">
              <a:buClr>
                <a:schemeClr val="accent2"/>
              </a:buClr>
              <a:buFont typeface="+mj-lt"/>
              <a:buAutoNum type="arabicParenR"/>
              <a:defRPr sz="1800">
                <a:solidFill>
                  <a:schemeClr val="tx2">
                    <a:lumMod val="25000"/>
                  </a:schemeClr>
                </a:solidFill>
              </a:defRPr>
            </a:lvl4pPr>
            <a:lvl5pPr marL="2171700" indent="-342900">
              <a:buClr>
                <a:schemeClr val="accent2"/>
              </a:buClr>
              <a:buFont typeface="+mj-lt"/>
              <a:buAutoNum type="alphaLcParenR"/>
              <a:defRPr sz="16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10" name="Объект 8">
            <a:extLst>
              <a:ext uri="{FF2B5EF4-FFF2-40B4-BE49-F238E27FC236}">
                <a16:creationId xmlns="" xmlns:a16="http://schemas.microsoft.com/office/drawing/2014/main" id="{EC526101-2775-A309-0B4A-DB278C3974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32688" y="2697480"/>
            <a:ext cx="5276088" cy="3483864"/>
          </a:xfrm>
        </p:spPr>
        <p:txBody>
          <a:bodyPr rtlCol="0"/>
          <a:lstStyle>
            <a:lvl1pPr marL="0" indent="0">
              <a:spcAft>
                <a:spcPts val="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marL="228600">
              <a:spcBef>
                <a:spcPts val="1000"/>
              </a:spcBef>
              <a:buClr>
                <a:schemeClr val="accent2"/>
              </a:buClr>
              <a:defRPr sz="2400">
                <a:solidFill>
                  <a:schemeClr val="tx2">
                    <a:lumMod val="25000"/>
                  </a:schemeClr>
                </a:solidFill>
              </a:defRPr>
            </a:lvl2pPr>
            <a:lvl3pPr marL="685800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3pPr>
            <a:lvl4pPr marL="1143000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4pPr>
            <a:lvl5pPr marL="1600200">
              <a:buClr>
                <a:schemeClr val="accent2"/>
              </a:buClr>
              <a:defRPr sz="14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=""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2688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Местозаполнитель номера слайда 3">
            <a:extLst>
              <a:ext uri="{FF2B5EF4-FFF2-40B4-BE49-F238E27FC236}">
                <a16:creationId xmlns=""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Графический объект 11">
            <a:extLst>
              <a:ext uri="{FF2B5EF4-FFF2-40B4-BE49-F238E27FC236}">
                <a16:creationId xmlns="" xmlns:a16="http://schemas.microsoft.com/office/drawing/2014/main" id="{45719EF3-43BC-5F74-7396-273F72ED3C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b="32292"/>
          <a:stretch/>
        </p:blipFill>
        <p:spPr>
          <a:xfrm>
            <a:off x="8001534" y="4944272"/>
            <a:ext cx="3848748" cy="1913728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137D205C-32E5-5A54-8D89-CB56198B06E5}"/>
              </a:ext>
            </a:extLst>
          </p:cNvPr>
          <p:cNvSpPr/>
          <p:nvPr userDrawn="1"/>
        </p:nvSpPr>
        <p:spPr>
          <a:xfrm rot="5400000">
            <a:off x="3949200" y="3406143"/>
            <a:ext cx="6857999" cy="457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18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Графический объект 11">
            <a:extLst>
              <a:ext uri="{FF2B5EF4-FFF2-40B4-BE49-F238E27FC236}">
                <a16:creationId xmlns="" xmlns:a16="http://schemas.microsoft.com/office/drawing/2014/main" id="{516D97AE-EB24-C3DA-21A1-E8EE4631AC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2118" r="47395" b="22709"/>
          <a:stretch/>
        </p:blipFill>
        <p:spPr>
          <a:xfrm flipH="1">
            <a:off x="4448831" y="805912"/>
            <a:ext cx="1464735" cy="496143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5CBF43B9-3946-05E6-521F-EE4BB59B49D0}"/>
              </a:ext>
            </a:extLst>
          </p:cNvPr>
          <p:cNvSpPr/>
          <p:nvPr userDrawn="1"/>
        </p:nvSpPr>
        <p:spPr>
          <a:xfrm>
            <a:off x="4434840" y="0"/>
            <a:ext cx="45719" cy="6858000"/>
          </a:xfrm>
          <a:prstGeom prst="rect">
            <a:avLst/>
          </a:prstGeom>
          <a:solidFill>
            <a:schemeClr val="tx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E14DEF57-E0D6-D7CA-5D3C-FC97EAB06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3792" y="557784"/>
            <a:ext cx="6419088" cy="1929384"/>
          </a:xfrm>
        </p:spPr>
        <p:txBody>
          <a:bodyPr rtlCol="0" anchor="b">
            <a:normAutofit/>
          </a:bodyPr>
          <a:lstStyle>
            <a:lvl1pPr algn="ctr">
              <a:defRPr sz="4400"/>
            </a:lvl1pPr>
          </a:lstStyle>
          <a:p>
            <a:pPr rtl="0"/>
            <a:r>
              <a:rPr lang="ru-RU"/>
              <a:t>Образец заголовка</a:t>
            </a:r>
            <a:endParaRPr lang="ru"/>
          </a:p>
        </p:txBody>
      </p:sp>
      <p:sp>
        <p:nvSpPr>
          <p:cNvPr id="8" name="Замещающая рамка рисунка 6">
            <a:extLst>
              <a:ext uri="{FF2B5EF4-FFF2-40B4-BE49-F238E27FC236}">
                <a16:creationId xmlns="" xmlns:a16="http://schemas.microsoft.com/office/drawing/2014/main" id="{930B4666-31C5-1F2B-27D9-2A9F6EC970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434464" cy="6858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Объект 8">
            <a:extLst>
              <a:ext uri="{FF2B5EF4-FFF2-40B4-BE49-F238E27FC236}">
                <a16:creationId xmlns="" xmlns:a16="http://schemas.microsoft.com/office/drawing/2014/main" id="{1DBC944E-6F68-C409-3596-8B6F50E09B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193792" y="3328416"/>
            <a:ext cx="6419088" cy="2441448"/>
          </a:xfrm>
        </p:spPr>
        <p:txBody>
          <a:bodyPr rtlCol="0"/>
          <a:lstStyle>
            <a:lvl1pPr marL="0" indent="0" algn="ctr">
              <a:lnSpc>
                <a:spcPct val="90000"/>
              </a:lnSpc>
              <a:spcAft>
                <a:spcPts val="1200"/>
              </a:spcAft>
              <a:buClr>
                <a:schemeClr val="accent2"/>
              </a:buClr>
              <a:buNone/>
              <a:defRPr sz="2400">
                <a:solidFill>
                  <a:schemeClr val="tx2">
                    <a:lumMod val="25000"/>
                  </a:schemeClr>
                </a:solidFill>
              </a:defRPr>
            </a:lvl1pPr>
            <a:lvl2pPr algn="ctr">
              <a:buClr>
                <a:schemeClr val="accent2"/>
              </a:buClr>
              <a:defRPr sz="2000">
                <a:solidFill>
                  <a:schemeClr val="tx2">
                    <a:lumMod val="25000"/>
                  </a:schemeClr>
                </a:solidFill>
              </a:defRPr>
            </a:lvl2pPr>
            <a:lvl3pPr algn="ctr">
              <a:buClr>
                <a:schemeClr val="accent2"/>
              </a:buClr>
              <a:defRPr sz="1800">
                <a:solidFill>
                  <a:schemeClr val="tx2">
                    <a:lumMod val="25000"/>
                  </a:schemeClr>
                </a:solidFill>
              </a:defRPr>
            </a:lvl3pPr>
            <a:lvl4pPr algn="ctr">
              <a:buClr>
                <a:schemeClr val="accent2"/>
              </a:buClr>
              <a:defRPr sz="1600">
                <a:solidFill>
                  <a:schemeClr val="tx2">
                    <a:lumMod val="25000"/>
                  </a:schemeClr>
                </a:solidFill>
              </a:defRPr>
            </a:lvl4pPr>
            <a:lvl5pPr algn="ctr">
              <a:buClr>
                <a:schemeClr val="accent2"/>
              </a:buClr>
              <a:defRPr sz="1400">
                <a:solidFill>
                  <a:schemeClr val="tx2">
                    <a:lumMod val="25000"/>
                  </a:schemeClr>
                </a:solidFill>
              </a:defRPr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3" name="Местозаполнитель нижнего колонтитула 2">
            <a:extLst>
              <a:ext uri="{FF2B5EF4-FFF2-40B4-BE49-F238E27FC236}">
                <a16:creationId xmlns="" xmlns:a16="http://schemas.microsoft.com/office/drawing/2014/main" id="{03FE570D-F390-097A-83FE-FB9C9CD92E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93792" y="6356350"/>
            <a:ext cx="4114800" cy="365125"/>
          </a:xfrm>
        </p:spPr>
        <p:txBody>
          <a:bodyPr rtlCol="0"/>
          <a:lstStyle/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D119F3A-839F-70D5-1136-F47387FBF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689EEBF9-800C-88AE-FE83-60B5F47AFC14}"/>
              </a:ext>
            </a:extLst>
          </p:cNvPr>
          <p:cNvCxnSpPr>
            <a:cxnSpLocks/>
          </p:cNvCxnSpPr>
          <p:nvPr userDrawn="1"/>
        </p:nvCxnSpPr>
        <p:spPr>
          <a:xfrm>
            <a:off x="6174481" y="2843389"/>
            <a:ext cx="4376421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Изображение 13" descr="Изображение, содержащее текст&#10;&#10;Описание сгенерировано автоматически">
            <a:extLst>
              <a:ext uri="{FF2B5EF4-FFF2-40B4-BE49-F238E27FC236}">
                <a16:creationId xmlns="" xmlns:a16="http://schemas.microsoft.com/office/drawing/2014/main" id="{301D77B6-9ED1-094C-66A3-7D5AB0CDEA4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042" y="2702904"/>
            <a:ext cx="972078" cy="2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49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r>
              <a:rPr lang="ru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6140" y="6356350"/>
            <a:ext cx="7848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76" r:id="rId4"/>
    <p:sldLayoutId id="2147483678" r:id="rId5"/>
    <p:sldLayoutId id="2147483684" r:id="rId6"/>
    <p:sldLayoutId id="2147483677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5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E8D9E8E3-A320-4911-9463-ECFD1EEFB0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3889" t="12847" r="30310" b="21650"/>
          <a:stretch/>
        </p:blipFill>
        <p:spPr>
          <a:xfrm>
            <a:off x="0" y="-116114"/>
            <a:ext cx="13483771" cy="7170057"/>
          </a:xfrm>
        </p:spPr>
      </p:pic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15236F0D-658F-4011-9519-07455DF21B13}"/>
              </a:ext>
            </a:extLst>
          </p:cNvPr>
          <p:cNvSpPr/>
          <p:nvPr/>
        </p:nvSpPr>
        <p:spPr>
          <a:xfrm>
            <a:off x="1669143" y="1959429"/>
            <a:ext cx="5921828" cy="29754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6F9772E4-10E9-13DE-8AE8-35BBB9DD1D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176" y="2379550"/>
            <a:ext cx="6327648" cy="781511"/>
          </a:xfrm>
        </p:spPr>
        <p:txBody>
          <a:bodyPr rtlCol="0"/>
          <a:lstStyle/>
          <a:p>
            <a:pPr rtl="0"/>
            <a:r>
              <a:rPr lang="ru-RU" sz="4000" dirty="0">
                <a:solidFill>
                  <a:schemeClr val="tx1"/>
                </a:solidFill>
              </a:rPr>
              <a:t>«По следам предков…»</a:t>
            </a:r>
            <a:endParaRPr lang="ru" sz="40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3">
            <a:extLst>
              <a:ext uri="{FF2B5EF4-FFF2-40B4-BE49-F238E27FC236}">
                <a16:creationId xmlns="" xmlns:a16="http://schemas.microsoft.com/office/drawing/2014/main" id="{F7C09E8F-C241-2F75-70EA-32EC69551E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1096" y="3674632"/>
            <a:ext cx="5321808" cy="824404"/>
          </a:xfrm>
        </p:spPr>
        <p:txBody>
          <a:bodyPr rtlCol="0"/>
          <a:lstStyle/>
          <a:p>
            <a:pPr rtl="0"/>
            <a:r>
              <a:rPr lang="ru" b="1" dirty="0">
                <a:solidFill>
                  <a:schemeClr val="tx1"/>
                </a:solidFill>
              </a:rPr>
              <a:t>Туристический информационный центр Логойского района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9318DF20-A4C4-3800-A69E-4E11F5A11C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911604" y="3429000"/>
            <a:ext cx="53213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абличка 12">
            <a:extLst>
              <a:ext uri="{FF2B5EF4-FFF2-40B4-BE49-F238E27FC236}">
                <a16:creationId xmlns="" xmlns:a16="http://schemas.microsoft.com/office/drawing/2014/main" id="{AC9EB422-5602-36FF-E543-5B0C70E56E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1184867" y="1269576"/>
            <a:ext cx="6781800" cy="4343824"/>
          </a:xfrm>
          <a:prstGeom prst="plaque">
            <a:avLst>
              <a:gd name="adj" fmla="val 760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Изображение 13">
            <a:extLst>
              <a:ext uri="{FF2B5EF4-FFF2-40B4-BE49-F238E27FC236}">
                <a16:creationId xmlns="" xmlns:a16="http://schemas.microsoft.com/office/drawing/2014/main" id="{A053B63A-99EB-DBC1-DE80-E5E5214EF4E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5961" y="3306216"/>
            <a:ext cx="972078" cy="2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59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93561C1E-A8A3-432A-B680-294350DA20C1}"/>
              </a:ext>
            </a:extLst>
          </p:cNvPr>
          <p:cNvSpPr/>
          <p:nvPr/>
        </p:nvSpPr>
        <p:spPr>
          <a:xfrm>
            <a:off x="-1" y="-2"/>
            <a:ext cx="12191999" cy="6721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302C321-51E3-42FB-272E-92F2DCF5A9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 rtl="0"/>
              <a:t>10</a:t>
            </a:fld>
            <a:endParaRPr lang="en-US" dirty="0"/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B87ACE16-520B-469F-ACB2-C7857DC2E9CD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3"/>
          <a:stretch/>
        </p:blipFill>
        <p:spPr bwMode="auto">
          <a:xfrm>
            <a:off x="3943637" y="499491"/>
            <a:ext cx="3616608" cy="26709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A66F9C4-6DA9-4B4A-82E6-17CB48DD741A}"/>
              </a:ext>
            </a:extLst>
          </p:cNvPr>
          <p:cNvSpPr txBox="1"/>
          <p:nvPr/>
        </p:nvSpPr>
        <p:spPr>
          <a:xfrm>
            <a:off x="-233516" y="5747229"/>
            <a:ext cx="12191999" cy="633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r">
              <a:lnSpc>
                <a:spcPct val="107000"/>
              </a:lnSpc>
            </a:pPr>
            <a:r>
              <a:rPr lang="ru-RU" sz="1700" i="1" dirty="0">
                <a:latin typeface="Times New Roman" panose="02020603050405020304" pitchFamily="18" charset="0"/>
              </a:rPr>
              <a:t>Адрес: </a:t>
            </a:r>
            <a:r>
              <a:rPr lang="ru-RU" sz="1600" i="1" dirty="0">
                <a:latin typeface="Times New Roman" panose="02020603050405020304" pitchFamily="18" charset="0"/>
              </a:rPr>
              <a:t>≈2 км, </a:t>
            </a:r>
            <a:r>
              <a:rPr lang="ru-RU" sz="1700" i="1" dirty="0">
                <a:latin typeface="Times New Roman" panose="02020603050405020304" pitchFamily="18" charset="0"/>
              </a:rPr>
              <a:t>г. Логойск, ул. Пролетарская</a:t>
            </a:r>
          </a:p>
          <a:p>
            <a:pPr algn="r"/>
            <a:r>
              <a:rPr lang="ru-RU" sz="1700" i="1" dirty="0">
                <a:latin typeface="Times New Roman" panose="02020603050405020304" pitchFamily="18" charset="0"/>
              </a:rPr>
              <a:t>Координаты:</a:t>
            </a:r>
            <a:r>
              <a:rPr lang="be-BY" sz="1700" i="1" dirty="0">
                <a:latin typeface="Times New Roman" panose="02020603050405020304" pitchFamily="18" charset="0"/>
              </a:rPr>
              <a:t> </a:t>
            </a:r>
            <a:r>
              <a:rPr lang="ru-RU" sz="1700" i="1" dirty="0">
                <a:latin typeface="Times New Roman" panose="02020603050405020304" pitchFamily="18" charset="0"/>
              </a:rPr>
              <a:t>широта: 54.20560, долгота:27.84458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DE4B7B5-CF3F-462C-BB51-0EDDCF1F85EB}"/>
              </a:ext>
            </a:extLst>
          </p:cNvPr>
          <p:cNvSpPr/>
          <p:nvPr/>
        </p:nvSpPr>
        <p:spPr>
          <a:xfrm>
            <a:off x="0" y="-1"/>
            <a:ext cx="12192000" cy="1734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A390CB3-A935-4C06-91E1-512BD83FAD99}"/>
              </a:ext>
            </a:extLst>
          </p:cNvPr>
          <p:cNvSpPr txBox="1"/>
          <p:nvPr/>
        </p:nvSpPr>
        <p:spPr>
          <a:xfrm>
            <a:off x="338304" y="3919809"/>
            <a:ext cx="115153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	На высоком земляном валу стояла хорошо укрепленная крепость. Логойский замок был мощной цитаделью на южных границах Полоцкого княжества.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В 1815 г. Пий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Фелицианович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Тышкевич построил двухэтажный каменный дворец в стиле классицизма. Около дворца был основан парк. До настоящего времени дворец не сохранился — был уничтожен в годы Великой Отечественной войны. Здание было взорвано, сохранился только фрагмент южной стены.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месте бывшей усадьбы Тышкевичей располагается Логойский городской парк культуры и отдыха.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9A8B064-B77D-456F-8C04-82970C1107B1}"/>
              </a:ext>
            </a:extLst>
          </p:cNvPr>
          <p:cNvSpPr/>
          <p:nvPr/>
        </p:nvSpPr>
        <p:spPr>
          <a:xfrm>
            <a:off x="0" y="6684531"/>
            <a:ext cx="12192000" cy="1734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2" name="Picture 4" descr="Логойск | Дворец Тышкевичей - фотографии">
            <a:extLst>
              <a:ext uri="{FF2B5EF4-FFF2-40B4-BE49-F238E27FC236}">
                <a16:creationId xmlns="" xmlns:a16="http://schemas.microsoft.com/office/drawing/2014/main" id="{0AB002B0-8978-4164-95EF-BF1FAA133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760" y="505717"/>
            <a:ext cx="4137759" cy="266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>
            <a:extLst>
              <a:ext uri="{FF2B5EF4-FFF2-40B4-BE49-F238E27FC236}">
                <a16:creationId xmlns="" xmlns:a16="http://schemas.microsoft.com/office/drawing/2014/main" id="{72A03E54-FFD3-442D-9DC4-492BB7C40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27" y="499491"/>
            <a:ext cx="3609382" cy="267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6B7D11B-359C-4ED0-BDC7-A0AD10CA4FD4}"/>
              </a:ext>
            </a:extLst>
          </p:cNvPr>
          <p:cNvSpPr txBox="1"/>
          <p:nvPr/>
        </p:nvSpPr>
        <p:spPr>
          <a:xfrm>
            <a:off x="-1374031" y="3272329"/>
            <a:ext cx="6216242" cy="3440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ctr">
              <a:lnSpc>
                <a:spcPct val="107000"/>
              </a:lnSpc>
              <a:defRPr sz="1600" b="1">
                <a:latin typeface="Times New Roman" panose="02020603050405020304" pitchFamily="18" charset="0"/>
              </a:defRPr>
            </a:lvl1pPr>
          </a:lstStyle>
          <a:p>
            <a:r>
              <a:rPr lang="ru-RU" dirty="0"/>
              <a:t>Литография 1883 года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F9428212-FA82-4652-B615-E42B89B23E76}"/>
              </a:ext>
            </a:extLst>
          </p:cNvPr>
          <p:cNvSpPr txBox="1"/>
          <p:nvPr/>
        </p:nvSpPr>
        <p:spPr>
          <a:xfrm>
            <a:off x="8215200" y="3241413"/>
            <a:ext cx="3205656" cy="3380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ctr">
              <a:lnSpc>
                <a:spcPct val="107000"/>
              </a:lnSpc>
              <a:defRPr sz="1600" b="1">
                <a:latin typeface="Times New Roman" panose="02020603050405020304" pitchFamily="18" charset="0"/>
              </a:defRPr>
            </a:lvl1pPr>
          </a:lstStyle>
          <a:p>
            <a:r>
              <a:rPr lang="ru-RU" dirty="0"/>
              <a:t>Рисунок Наполеона Орды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22A09DC-6F85-43C4-98A9-225186FC6F2A}"/>
              </a:ext>
            </a:extLst>
          </p:cNvPr>
          <p:cNvSpPr txBox="1"/>
          <p:nvPr/>
        </p:nvSpPr>
        <p:spPr>
          <a:xfrm>
            <a:off x="3988795" y="3272328"/>
            <a:ext cx="3093160" cy="3440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ctr">
              <a:lnSpc>
                <a:spcPct val="107000"/>
              </a:lnSpc>
              <a:defRPr sz="1600" b="1">
                <a:latin typeface="Times New Roman" panose="02020603050405020304" pitchFamily="18" charset="0"/>
              </a:defRPr>
            </a:lvl1pPr>
          </a:lstStyle>
          <a:p>
            <a:r>
              <a:rPr lang="ru-RU" dirty="0"/>
              <a:t>Руины дворца</a:t>
            </a:r>
          </a:p>
        </p:txBody>
      </p:sp>
    </p:spTree>
    <p:extLst>
      <p:ext uri="{BB962C8B-B14F-4D97-AF65-F5344CB8AC3E}">
        <p14:creationId xmlns:p14="http://schemas.microsoft.com/office/powerpoint/2010/main" val="2973218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323D0DB-14AE-49F8-93E2-A4E865810028}"/>
              </a:ext>
            </a:extLst>
          </p:cNvPr>
          <p:cNvSpPr txBox="1"/>
          <p:nvPr/>
        </p:nvSpPr>
        <p:spPr>
          <a:xfrm>
            <a:off x="3047999" y="5723156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Пообедать можно в ресторане </a:t>
            </a:r>
            <a:r>
              <a:rPr lang="ru-RU" sz="1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800" b="1" dirty="0" err="1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Логожск</a:t>
            </a:r>
            <a:r>
              <a:rPr lang="ru-RU" sz="1800" b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endParaRPr lang="ru-RU" b="1" dirty="0">
              <a:solidFill>
                <a:srgbClr val="262626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1800" i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Адрес: </a:t>
            </a:r>
            <a:r>
              <a:rPr lang="ru-RU" i="1" dirty="0">
                <a:latin typeface="Times New Roman" panose="02020603050405020304" pitchFamily="18" charset="0"/>
              </a:rPr>
              <a:t>≈ 600 м, </a:t>
            </a:r>
            <a:r>
              <a:rPr lang="ru-RU" sz="1800" i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г. Логойск, ул. Советская 17</a:t>
            </a:r>
          </a:p>
          <a:p>
            <a:pPr algn="ctr"/>
            <a:r>
              <a:rPr lang="ru-RU" i="1" dirty="0">
                <a:solidFill>
                  <a:srgbClr val="262626"/>
                </a:solidFill>
                <a:latin typeface="Times New Roman" panose="02020603050405020304" pitchFamily="18" charset="0"/>
              </a:rPr>
              <a:t>Координаты: широта: 54.20041, долгота: 27.84658</a:t>
            </a:r>
          </a:p>
          <a:p>
            <a:pPr algn="ctr"/>
            <a:endParaRPr lang="ru-RU" i="1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D766EA9-D4EF-48C1-A017-833FBBFB22D6}"/>
              </a:ext>
            </a:extLst>
          </p:cNvPr>
          <p:cNvSpPr txBox="1"/>
          <p:nvPr/>
        </p:nvSpPr>
        <p:spPr>
          <a:xfrm>
            <a:off x="2523012" y="419450"/>
            <a:ext cx="71459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Ресторан «</a:t>
            </a:r>
            <a:r>
              <a:rPr lang="ru-RU" sz="3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Логожск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»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8436" name="Picture 4" descr="Ресторан «Логожск» - Хлебосольная Логойщина - Логойщина туристическая">
            <a:extLst>
              <a:ext uri="{FF2B5EF4-FFF2-40B4-BE49-F238E27FC236}">
                <a16:creationId xmlns="" xmlns:a16="http://schemas.microsoft.com/office/drawing/2014/main" id="{8880ECB1-FB09-4290-AA71-C17C579849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47"/>
          <a:stretch/>
        </p:blipFill>
        <p:spPr bwMode="auto">
          <a:xfrm>
            <a:off x="2286000" y="1155773"/>
            <a:ext cx="7620000" cy="454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190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432EA04-499D-4028-BF40-7DC8312388B9}"/>
              </a:ext>
            </a:extLst>
          </p:cNvPr>
          <p:cNvSpPr txBox="1"/>
          <p:nvPr/>
        </p:nvSpPr>
        <p:spPr>
          <a:xfrm>
            <a:off x="285173" y="2666583"/>
            <a:ext cx="6806941" cy="2249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возвышенном месте древнего поселения находится уникальная Свято-Николаевская церковь XIX века </a:t>
            </a:r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(1866 год). Особую известность церковь приобрела благодаря своей внутренней росписи. Её убранство украшают сюжеты из книги Иоанна Богослова «Апокалипсис».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храме хранится чудотворная реликвия - список древней иконы Логойской Божьей Матери.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701A5406-FA7B-4D1A-99AA-4E0D756F5D9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146" y="386573"/>
            <a:ext cx="4650423" cy="304242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53DA508-4591-418E-8E04-BACCE546209B}"/>
              </a:ext>
            </a:extLst>
          </p:cNvPr>
          <p:cNvSpPr txBox="1"/>
          <p:nvPr/>
        </p:nvSpPr>
        <p:spPr>
          <a:xfrm>
            <a:off x="285173" y="720463"/>
            <a:ext cx="714597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Церковь Святого </a:t>
            </a:r>
            <a:r>
              <a:rPr lang="ru-RU" sz="4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Николая</a:t>
            </a:r>
            <a:r>
              <a:rPr lang="ru-RU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 descr="Церковь святого Николая Чудотворца, православный храм, Логойск, Советская  ул., 10 — Яндекс Карты">
            <a:extLst>
              <a:ext uri="{FF2B5EF4-FFF2-40B4-BE49-F238E27FC236}">
                <a16:creationId xmlns="" xmlns:a16="http://schemas.microsoft.com/office/drawing/2014/main" id="{7DB41AEF-0106-49EA-922F-52CAF6AD3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146" y="3580002"/>
            <a:ext cx="4648777" cy="309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CAD3160-8110-49CA-8A31-C7911BE6D488}"/>
              </a:ext>
            </a:extLst>
          </p:cNvPr>
          <p:cNvSpPr txBox="1"/>
          <p:nvPr/>
        </p:nvSpPr>
        <p:spPr>
          <a:xfrm>
            <a:off x="930400" y="5450030"/>
            <a:ext cx="6161714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r">
              <a:spcAft>
                <a:spcPts val="800"/>
              </a:spcAft>
            </a:pPr>
            <a:r>
              <a:rPr lang="ru-RU" i="1" dirty="0">
                <a:solidFill>
                  <a:srgbClr val="262626"/>
                </a:solidFill>
                <a:latin typeface="Times New Roman" panose="02020603050405020304" pitchFamily="18" charset="0"/>
              </a:rPr>
              <a:t>Адрес: </a:t>
            </a:r>
            <a:r>
              <a:rPr lang="ru-RU" i="1" dirty="0">
                <a:latin typeface="Times New Roman" panose="02020603050405020304" pitchFamily="18" charset="0"/>
              </a:rPr>
              <a:t>≈</a:t>
            </a:r>
            <a:r>
              <a:rPr lang="ru-RU" i="1" dirty="0">
                <a:solidFill>
                  <a:srgbClr val="262626"/>
                </a:solidFill>
                <a:latin typeface="Times New Roman" panose="02020603050405020304" pitchFamily="18" charset="0"/>
              </a:rPr>
              <a:t>280 м, г. Логойск, ул. Советская, 10</a:t>
            </a:r>
          </a:p>
          <a:p>
            <a:pPr algn="r"/>
            <a:r>
              <a:rPr lang="ru-RU" i="1" dirty="0">
                <a:solidFill>
                  <a:srgbClr val="262626"/>
                </a:solidFill>
                <a:latin typeface="Times New Roman" panose="02020603050405020304" pitchFamily="18" charset="0"/>
              </a:rPr>
              <a:t>Координаты: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широта: 54.20169,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 д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олгота: 27.85022</a:t>
            </a:r>
            <a:r>
              <a:rPr lang="ru-RU" i="1" dirty="0">
                <a:solidFill>
                  <a:srgbClr val="262626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6888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741C1FAB-732D-4F2C-8441-47F34E8DF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162688"/>
            <a:ext cx="7487412" cy="16002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Чародейный источник, который находится у 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подножия храма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3EB9DC8E-18EE-423F-8411-DE08AF08326D}"/>
              </a:ext>
            </a:extLst>
          </p:cNvPr>
          <p:cNvSpPr/>
          <p:nvPr/>
        </p:nvSpPr>
        <p:spPr>
          <a:xfrm>
            <a:off x="4325340" y="2184400"/>
            <a:ext cx="5308600" cy="46736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77E2A638-116F-4214-A5FB-07990509C455}"/>
              </a:ext>
            </a:extLst>
          </p:cNvPr>
          <p:cNvSpPr txBox="1"/>
          <p:nvPr/>
        </p:nvSpPr>
        <p:spPr>
          <a:xfrm>
            <a:off x="386155" y="4816072"/>
            <a:ext cx="114196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Логойский источник является гидрологическим памятником природы местного значения. </a:t>
            </a:r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1800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ода источника обладает лечебными свойствами и не меняет своей температуры ни зимой, ни летом. Источник известный с древних времен. Сюда приезжают люди, страдающие различными недугами. Они получают духовную помощь и поддержку. Даже в крещенские морозы желающие окунуться в купальне стоят в очереди 2–3 часа.</a:t>
            </a:r>
          </a:p>
        </p:txBody>
      </p:sp>
      <p:pic>
        <p:nvPicPr>
          <p:cNvPr id="3074" name="Picture 2" descr="Веками манит родник: как благоустраивали источник в Логойске">
            <a:extLst>
              <a:ext uri="{FF2B5EF4-FFF2-40B4-BE49-F238E27FC236}">
                <a16:creationId xmlns="" xmlns:a16="http://schemas.microsoft.com/office/drawing/2014/main" id="{9ED87FF4-CDA3-4C19-AD93-DA5367145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0" y="1726676"/>
            <a:ext cx="4390064" cy="292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2EE96A4-5927-4517-B0A1-798B89B39862}"/>
              </a:ext>
            </a:extLst>
          </p:cNvPr>
          <p:cNvSpPr txBox="1"/>
          <p:nvPr/>
        </p:nvSpPr>
        <p:spPr>
          <a:xfrm>
            <a:off x="5878736" y="6048981"/>
            <a:ext cx="6161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i="1" dirty="0">
                <a:solidFill>
                  <a:srgbClr val="262626"/>
                </a:solidFill>
                <a:latin typeface="Times New Roman" panose="02020603050405020304" pitchFamily="18" charset="0"/>
              </a:rPr>
              <a:t>Адрес: </a:t>
            </a:r>
            <a:r>
              <a:rPr lang="ru-RU" i="1" dirty="0">
                <a:latin typeface="Times New Roman" panose="02020603050405020304" pitchFamily="18" charset="0"/>
              </a:rPr>
              <a:t>≈79 м, </a:t>
            </a:r>
            <a:r>
              <a:rPr lang="ru-RU" sz="1800" i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г. Логойск, ул. Советская 10</a:t>
            </a:r>
          </a:p>
          <a:p>
            <a:pPr algn="r"/>
            <a:r>
              <a:rPr lang="ru-RU" i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Координаты: широта: 54.20229,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i="1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долгота: 27.85058</a:t>
            </a:r>
            <a:endParaRPr lang="ru-RU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3076C49C-33E6-4156-B422-274CC39D3CC2}"/>
              </a:ext>
            </a:extLst>
          </p:cNvPr>
          <p:cNvSpPr/>
          <p:nvPr/>
        </p:nvSpPr>
        <p:spPr>
          <a:xfrm>
            <a:off x="8187654" y="162687"/>
            <a:ext cx="4004346" cy="18590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BC2C29F-CDEF-4483-A281-62D8188DB4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933" b="10744"/>
          <a:stretch/>
        </p:blipFill>
        <p:spPr>
          <a:xfrm>
            <a:off x="8927002" y="1726676"/>
            <a:ext cx="3080858" cy="29429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EE59E91-0177-4960-B93F-75CB9023BA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186" y="1726676"/>
            <a:ext cx="4390064" cy="292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481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5790CB17-D6D7-4E11-B478-6B6D186D5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875" y="263285"/>
            <a:ext cx="6294206" cy="1600200"/>
          </a:xfrm>
        </p:spPr>
        <p:txBody>
          <a:bodyPr>
            <a:normAutofit/>
          </a:bodyPr>
          <a:lstStyle/>
          <a:p>
            <a:r>
              <a:rPr lang="be-BY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Костёл </a:t>
            </a:r>
            <a:br>
              <a:rPr lang="be-BY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be-BY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Святого Казимира</a:t>
            </a:r>
            <a:endParaRPr lang="ru-RU" sz="4000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B5884B3-F6F8-4E1B-84BA-21FFA8875361}"/>
              </a:ext>
            </a:extLst>
          </p:cNvPr>
          <p:cNvSpPr txBox="1"/>
          <p:nvPr/>
        </p:nvSpPr>
        <p:spPr>
          <a:xfrm>
            <a:off x="287840" y="3139776"/>
            <a:ext cx="5367032" cy="1953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be-BY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Костёл Святого Казимира</a:t>
            </a:r>
            <a:r>
              <a:rPr lang="be-BY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be-BY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был построен на месте фамильного костела-усыпальницы Тышкевичей, одной из старейших в Беларуси.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be-BY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Могила Константина Тышкевича расположена на территории костёла Святого Казимира в Логойске, и относится к историческим памятникам.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 descr="Костёл святого Казимира, католический храм, Логойск, Советская ул., 3 —  Яндекс Карты">
            <a:extLst>
              <a:ext uri="{FF2B5EF4-FFF2-40B4-BE49-F238E27FC236}">
                <a16:creationId xmlns="" xmlns:a16="http://schemas.microsoft.com/office/drawing/2014/main" id="{4C87D25D-045F-4AC6-A453-C70869C499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7" r="21170" b="10674"/>
          <a:stretch/>
        </p:blipFill>
        <p:spPr bwMode="auto">
          <a:xfrm>
            <a:off x="9072694" y="3317039"/>
            <a:ext cx="3021338" cy="284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24CD1DAF-8E65-486C-8BFD-164F52A1A48F}"/>
              </a:ext>
            </a:extLst>
          </p:cNvPr>
          <p:cNvSpPr/>
          <p:nvPr/>
        </p:nvSpPr>
        <p:spPr>
          <a:xfrm>
            <a:off x="8187654" y="162687"/>
            <a:ext cx="4004346" cy="18590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0E01199-59C9-4827-934D-C6C0DF31516B}"/>
              </a:ext>
            </a:extLst>
          </p:cNvPr>
          <p:cNvSpPr txBox="1"/>
          <p:nvPr/>
        </p:nvSpPr>
        <p:spPr>
          <a:xfrm>
            <a:off x="-485317" y="5729486"/>
            <a:ext cx="6199464" cy="1128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r">
              <a:spcAft>
                <a:spcPts val="800"/>
              </a:spcAft>
            </a:pPr>
            <a:r>
              <a:rPr lang="ru-RU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Адрес:</a:t>
            </a:r>
            <a:r>
              <a:rPr lang="ru-RU" i="1" dirty="0">
                <a:latin typeface="Times New Roman" panose="02020603050405020304" pitchFamily="18" charset="0"/>
              </a:rPr>
              <a:t> ≈251 м,</a:t>
            </a:r>
            <a:r>
              <a:rPr lang="ru-RU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г. Логойск, ул. Советская 3</a:t>
            </a:r>
          </a:p>
          <a:p>
            <a:pPr indent="449580" algn="r">
              <a:spcAft>
                <a:spcPts val="80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Координаты: </a:t>
            </a:r>
            <a:r>
              <a:rPr lang="ru-RU" i="1" dirty="0">
                <a:latin typeface="Times New Roman" panose="02020603050405020304" pitchFamily="18" charset="0"/>
              </a:rPr>
              <a:t>широта: </a:t>
            </a:r>
            <a:r>
              <a:rPr lang="be-BY" i="1" dirty="0">
                <a:latin typeface="Times New Roman" panose="02020603050405020304" pitchFamily="18" charset="0"/>
              </a:rPr>
              <a:t>54.20229,</a:t>
            </a:r>
            <a:r>
              <a:rPr lang="ru-RU" i="1" dirty="0">
                <a:latin typeface="Times New Roman" panose="02020603050405020304" pitchFamily="18" charset="0"/>
              </a:rPr>
              <a:t> долгота: 27.85058</a:t>
            </a:r>
          </a:p>
          <a:p>
            <a:pPr indent="449580" algn="r">
              <a:spcAft>
                <a:spcPts val="800"/>
              </a:spcAft>
            </a:pPr>
            <a:r>
              <a:rPr lang="ru-RU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1026" name="Picture 2" descr="17 февраля. Константин Тышкевич | Планета Беларусь">
            <a:extLst>
              <a:ext uri="{FF2B5EF4-FFF2-40B4-BE49-F238E27FC236}">
                <a16:creationId xmlns="" xmlns:a16="http://schemas.microsoft.com/office/drawing/2014/main" id="{A3C851A4-EEEA-48E9-92AD-541D4F0A6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422" y="3317038"/>
            <a:ext cx="3299272" cy="284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355C9F60-6389-404D-94BC-BE7D3ADE689D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3" t="4926" r="-764" b="-135"/>
          <a:stretch/>
        </p:blipFill>
        <p:spPr bwMode="auto">
          <a:xfrm>
            <a:off x="6885235" y="517212"/>
            <a:ext cx="4186106" cy="279982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A9F79E-92A7-4BAD-A505-F9C7D2D9CD1E}"/>
              </a:ext>
            </a:extLst>
          </p:cNvPr>
          <p:cNvSpPr txBox="1"/>
          <p:nvPr/>
        </p:nvSpPr>
        <p:spPr>
          <a:xfrm>
            <a:off x="287840" y="2234761"/>
            <a:ext cx="6493078" cy="665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be-BY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Логойск является исторической родиной графов Тышкевичей, и был главной резиденцией их рода.</a:t>
            </a:r>
          </a:p>
        </p:txBody>
      </p:sp>
    </p:spTree>
    <p:extLst>
      <p:ext uri="{BB962C8B-B14F-4D97-AF65-F5344CB8AC3E}">
        <p14:creationId xmlns:p14="http://schemas.microsoft.com/office/powerpoint/2010/main" val="3316775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5790CB17-D6D7-4E11-B478-6B6D186D5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158" y="254000"/>
            <a:ext cx="7536560" cy="1600200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Государственный мемориальный комплекс Хатынь»</a:t>
            </a:r>
            <a:endParaRPr lang="ru-RU" dirty="0"/>
          </a:p>
        </p:txBody>
      </p:sp>
      <p:pic>
        <p:nvPicPr>
          <p:cNvPr id="5" name="Рисунок 4" descr="Мемориальный комплекс &quot;Хатынь&quot;">
            <a:extLst>
              <a:ext uri="{FF2B5EF4-FFF2-40B4-BE49-F238E27FC236}">
                <a16:creationId xmlns="" xmlns:a16="http://schemas.microsoft.com/office/drawing/2014/main" id="{77DE74BE-C2FF-4351-89C7-9FEF2947AE00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3" b="9604"/>
          <a:stretch/>
        </p:blipFill>
        <p:spPr bwMode="auto">
          <a:xfrm>
            <a:off x="7450519" y="0"/>
            <a:ext cx="4741482" cy="3429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BC7F01B-4E0A-495B-9B80-5A6AA07E8EC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0"/>
          <a:stretch/>
        </p:blipFill>
        <p:spPr bwMode="auto">
          <a:xfrm>
            <a:off x="7450518" y="3429000"/>
            <a:ext cx="4741481" cy="3429000"/>
          </a:xfrm>
          <a:prstGeom prst="rect">
            <a:avLst/>
          </a:prstGeom>
          <a:noFill/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100CF83-6161-4126-86E2-90DDF458D01A}"/>
              </a:ext>
            </a:extLst>
          </p:cNvPr>
          <p:cNvSpPr txBox="1"/>
          <p:nvPr/>
        </p:nvSpPr>
        <p:spPr>
          <a:xfrm>
            <a:off x="330110" y="2695763"/>
            <a:ext cx="6882505" cy="21775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Мемориальный комплекс «Хатынь» – дань памяти всем погибшим во время Великой Отечественной войны и символ неутихающей скорби белорусского народа, трагическое напоминание об ужасах, которые творили нацисты на этой земле. Это один из самых впечатляющих мемориалов Второй мировой войны во всей Европе. </a:t>
            </a:r>
            <a:r>
              <a:rPr lang="be-BY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Мемориал повторяет планировку погибшей деревни.</a:t>
            </a:r>
            <a:r>
              <a:rPr lang="be-BY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be-BY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6608EC2-6C6A-4F8C-AE6E-93F0627D7C7E}"/>
              </a:ext>
            </a:extLst>
          </p:cNvPr>
          <p:cNvSpPr txBox="1"/>
          <p:nvPr/>
        </p:nvSpPr>
        <p:spPr>
          <a:xfrm>
            <a:off x="91301" y="5513575"/>
            <a:ext cx="7121315" cy="1257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r">
              <a:lnSpc>
                <a:spcPct val="107000"/>
              </a:lnSpc>
            </a:pPr>
            <a:r>
              <a:rPr lang="be-BY" i="1" dirty="0">
                <a:latin typeface="Times New Roman" panose="02020603050405020304" pitchFamily="18" charset="0"/>
              </a:rPr>
              <a:t>Адрес:</a:t>
            </a:r>
            <a:r>
              <a:rPr lang="ru-RU" i="1" dirty="0">
                <a:latin typeface="Times New Roman" panose="02020603050405020304" pitchFamily="18" charset="0"/>
              </a:rPr>
              <a:t> ≈25 км, Логойский район, Каменский сельсовет, парк Кладбище деревень, Мемориальный комплекс «Хатынь»</a:t>
            </a:r>
          </a:p>
          <a:p>
            <a:pPr indent="449580" algn="r">
              <a:lnSpc>
                <a:spcPct val="107000"/>
              </a:lnSpc>
            </a:pPr>
            <a:r>
              <a:rPr lang="ru-RU" i="1" dirty="0">
                <a:latin typeface="Times New Roman" panose="02020603050405020304" pitchFamily="18" charset="0"/>
              </a:rPr>
              <a:t>Координаты: широта: 54.33476, долгота:27.94372</a:t>
            </a:r>
          </a:p>
          <a:p>
            <a:pPr indent="449580" algn="r">
              <a:lnSpc>
                <a:spcPct val="107000"/>
              </a:lnSpc>
            </a:pPr>
            <a:r>
              <a:rPr lang="ru-RU" i="1" dirty="0"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4769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К 80-летней годовщине трагедии в мемориальном комплексе «Хатынь» построили  церковь">
            <a:extLst>
              <a:ext uri="{FF2B5EF4-FFF2-40B4-BE49-F238E27FC236}">
                <a16:creationId xmlns="" xmlns:a16="http://schemas.microsoft.com/office/drawing/2014/main" id="{B90A7415-3D93-4DA2-A77A-81F0F3E775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5" b="6951"/>
          <a:stretch/>
        </p:blipFill>
        <p:spPr bwMode="auto">
          <a:xfrm>
            <a:off x="8374116" y="410519"/>
            <a:ext cx="3630530" cy="235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C76CCCE-345F-45CD-A751-8ED1EB8EF059}"/>
              </a:ext>
            </a:extLst>
          </p:cNvPr>
          <p:cNvSpPr txBox="1"/>
          <p:nvPr/>
        </p:nvSpPr>
        <p:spPr>
          <a:xfrm>
            <a:off x="7920718" y="2747927"/>
            <a:ext cx="4083928" cy="601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Деревянная церковь </a:t>
            </a:r>
          </a:p>
          <a:p>
            <a:pPr indent="449580" algn="ctr">
              <a:lnSpc>
                <a:spcPct val="107000"/>
              </a:lnSpc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Рождества Пресвятой Богородицы</a:t>
            </a:r>
            <a:endParaRPr lang="be-BY" sz="1600" dirty="0">
              <a:latin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0E4CFB42-4305-4F56-804D-B2E551D9CE92}"/>
              </a:ext>
            </a:extLst>
          </p:cNvPr>
          <p:cNvSpPr/>
          <p:nvPr/>
        </p:nvSpPr>
        <p:spPr>
          <a:xfrm>
            <a:off x="0" y="0"/>
            <a:ext cx="12192000" cy="2674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A101DB4-3AA2-4E37-8599-9EB646E7EB89}"/>
              </a:ext>
            </a:extLst>
          </p:cNvPr>
          <p:cNvSpPr/>
          <p:nvPr/>
        </p:nvSpPr>
        <p:spPr>
          <a:xfrm>
            <a:off x="0" y="6637212"/>
            <a:ext cx="12192000" cy="2207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6" name="Picture 14" descr="Мемориальный комплекс &quot;Хатынь&quot; | Официальный сайт Республики Беларусь">
            <a:extLst>
              <a:ext uri="{FF2B5EF4-FFF2-40B4-BE49-F238E27FC236}">
                <a16:creationId xmlns="" xmlns:a16="http://schemas.microsoft.com/office/drawing/2014/main" id="{85793C7C-FD8D-4980-98DF-3DCAD85D4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54" y="480537"/>
            <a:ext cx="3305236" cy="228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Турчин: деньги, заработанные музеем в Хатыни, пойдут на развитие комплекса">
            <a:extLst>
              <a:ext uri="{FF2B5EF4-FFF2-40B4-BE49-F238E27FC236}">
                <a16:creationId xmlns="" xmlns:a16="http://schemas.microsoft.com/office/drawing/2014/main" id="{8CBF62C1-272D-44BF-9283-D659C69F20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40"/>
          <a:stretch/>
        </p:blipFill>
        <p:spPr bwMode="auto">
          <a:xfrm>
            <a:off x="3616065" y="483684"/>
            <a:ext cx="4634576" cy="228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>
            <a:extLst>
              <a:ext uri="{FF2B5EF4-FFF2-40B4-BE49-F238E27FC236}">
                <a16:creationId xmlns="" xmlns:a16="http://schemas.microsoft.com/office/drawing/2014/main" id="{57435245-E145-49E6-ACD8-63570AC5D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54" y="3444286"/>
            <a:ext cx="3303095" cy="240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22 марта исполняется 81 год со дня Хатынской трагедии">
            <a:extLst>
              <a:ext uri="{FF2B5EF4-FFF2-40B4-BE49-F238E27FC236}">
                <a16:creationId xmlns="" xmlns:a16="http://schemas.microsoft.com/office/drawing/2014/main" id="{8978B42A-DF29-4B99-AF84-B89889964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116" y="3440270"/>
            <a:ext cx="3630530" cy="243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>
            <a:extLst>
              <a:ext uri="{FF2B5EF4-FFF2-40B4-BE49-F238E27FC236}">
                <a16:creationId xmlns="" xmlns:a16="http://schemas.microsoft.com/office/drawing/2014/main" id="{BDA751D0-AFE7-4666-BD5F-E7AC13E43F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09"/>
          <a:stretch/>
        </p:blipFill>
        <p:spPr bwMode="auto">
          <a:xfrm>
            <a:off x="3616064" y="3444286"/>
            <a:ext cx="4630924" cy="243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4BC1737-A870-40B4-A3F0-6F32CE7D5DA5}"/>
              </a:ext>
            </a:extLst>
          </p:cNvPr>
          <p:cNvSpPr txBox="1"/>
          <p:nvPr/>
        </p:nvSpPr>
        <p:spPr>
          <a:xfrm>
            <a:off x="0" y="2742574"/>
            <a:ext cx="3303095" cy="601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</a:pPr>
            <a:r>
              <a:rPr lang="ru-RU" sz="1600" b="1" dirty="0">
                <a:latin typeface="Times New Roman" panose="02020603050405020304" pitchFamily="18" charset="0"/>
              </a:rPr>
              <a:t>Скульптура </a:t>
            </a:r>
          </a:p>
          <a:p>
            <a:pPr indent="449580" algn="ctr">
              <a:lnSpc>
                <a:spcPct val="107000"/>
              </a:lnSpc>
            </a:pPr>
            <a:r>
              <a:rPr lang="ru-RU" sz="1600" b="1" dirty="0">
                <a:latin typeface="Times New Roman" panose="02020603050405020304" pitchFamily="18" charset="0"/>
              </a:rPr>
              <a:t>«Непокорённый человек»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19CE61EC-B7AE-4BE8-8E70-63B409C51030}"/>
              </a:ext>
            </a:extLst>
          </p:cNvPr>
          <p:cNvSpPr txBox="1"/>
          <p:nvPr/>
        </p:nvSpPr>
        <p:spPr>
          <a:xfrm>
            <a:off x="2785917" y="2878909"/>
            <a:ext cx="6102990" cy="338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</a:pPr>
            <a:r>
              <a:rPr lang="ru-RU" sz="1600" b="1" dirty="0">
                <a:latin typeface="Times New Roman" panose="02020603050405020304" pitchFamily="18" charset="0"/>
              </a:rPr>
              <a:t>Музей памяти жертв белорусского народа.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3460E836-981F-4314-A39E-CF6031C44DB2}"/>
              </a:ext>
            </a:extLst>
          </p:cNvPr>
          <p:cNvSpPr txBox="1"/>
          <p:nvPr/>
        </p:nvSpPr>
        <p:spPr>
          <a:xfrm>
            <a:off x="3490449" y="5944736"/>
            <a:ext cx="4630925" cy="3440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ctr">
              <a:lnSpc>
                <a:spcPct val="107000"/>
              </a:lnSpc>
              <a:defRPr sz="1600" b="1">
                <a:latin typeface="Times New Roman" panose="02020603050405020304" pitchFamily="18" charset="0"/>
              </a:defRPr>
            </a:lvl1pPr>
          </a:lstStyle>
          <a:p>
            <a:r>
              <a:rPr lang="ru-RU" dirty="0"/>
              <a:t>Братская могила и Венец памяти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D3A98B59-FB0E-41C8-B39B-FD1477BA427A}"/>
              </a:ext>
            </a:extLst>
          </p:cNvPr>
          <p:cNvSpPr txBox="1"/>
          <p:nvPr/>
        </p:nvSpPr>
        <p:spPr>
          <a:xfrm>
            <a:off x="8374116" y="5941294"/>
            <a:ext cx="3441583" cy="3440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ctr">
              <a:lnSpc>
                <a:spcPct val="107000"/>
              </a:lnSpc>
              <a:defRPr sz="1600" b="1">
                <a:latin typeface="Times New Roman" panose="02020603050405020304" pitchFamily="18" charset="0"/>
              </a:defRPr>
            </a:lvl1pPr>
          </a:lstStyle>
          <a:p>
            <a:r>
              <a:rPr lang="ru-RU" dirty="0"/>
              <a:t>Мемориальная крыша‑плита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672747E5-5764-40E2-9475-DCE6678CEF38}"/>
              </a:ext>
            </a:extLst>
          </p:cNvPr>
          <p:cNvSpPr txBox="1"/>
          <p:nvPr/>
        </p:nvSpPr>
        <p:spPr>
          <a:xfrm>
            <a:off x="187354" y="5937233"/>
            <a:ext cx="2809427" cy="3380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ctr">
              <a:lnSpc>
                <a:spcPct val="107000"/>
              </a:lnSpc>
              <a:defRPr sz="1600" b="1">
                <a:latin typeface="Times New Roman" panose="02020603050405020304" pitchFamily="18" charset="0"/>
              </a:defRPr>
            </a:lvl1pPr>
          </a:lstStyle>
          <a:p>
            <a:r>
              <a:rPr lang="ru-RU" dirty="0"/>
              <a:t>Кладбище деревень</a:t>
            </a:r>
          </a:p>
        </p:txBody>
      </p:sp>
    </p:spTree>
    <p:extLst>
      <p:ext uri="{BB962C8B-B14F-4D97-AF65-F5344CB8AC3E}">
        <p14:creationId xmlns:p14="http://schemas.microsoft.com/office/powerpoint/2010/main" val="3238083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0E4CFB42-4305-4F56-804D-B2E551D9CE92}"/>
              </a:ext>
            </a:extLst>
          </p:cNvPr>
          <p:cNvSpPr/>
          <p:nvPr/>
        </p:nvSpPr>
        <p:spPr>
          <a:xfrm>
            <a:off x="0" y="0"/>
            <a:ext cx="12192000" cy="2674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A101DB4-3AA2-4E37-8599-9EB646E7EB89}"/>
              </a:ext>
            </a:extLst>
          </p:cNvPr>
          <p:cNvSpPr/>
          <p:nvPr/>
        </p:nvSpPr>
        <p:spPr>
          <a:xfrm>
            <a:off x="0" y="6590566"/>
            <a:ext cx="12192000" cy="2674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>
            <a:extLst>
              <a:ext uri="{FF2B5EF4-FFF2-40B4-BE49-F238E27FC236}">
                <a16:creationId xmlns="" xmlns:a16="http://schemas.microsoft.com/office/drawing/2014/main" id="{33BA0C6D-F691-4CDD-8744-2F2B14B86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903" y="3608173"/>
            <a:ext cx="3587920" cy="239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="" xmlns:a16="http://schemas.microsoft.com/office/drawing/2014/main" id="{67E818E7-F36A-4B19-9B3C-6C131FDD9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121" y="631927"/>
            <a:ext cx="3853776" cy="256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="" xmlns:a16="http://schemas.microsoft.com/office/drawing/2014/main" id="{F93D7C44-F83D-4DF5-A024-5408DDFAF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996" y="631927"/>
            <a:ext cx="3853776" cy="256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="" xmlns:a16="http://schemas.microsoft.com/office/drawing/2014/main" id="{CA947700-6E9E-4210-A304-BED352956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8" y="631927"/>
            <a:ext cx="3564503" cy="256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31009A4-2856-487F-AACB-2438AECA6675}"/>
              </a:ext>
            </a:extLst>
          </p:cNvPr>
          <p:cNvSpPr txBox="1"/>
          <p:nvPr/>
        </p:nvSpPr>
        <p:spPr>
          <a:xfrm>
            <a:off x="3456749" y="3223666"/>
            <a:ext cx="4230148" cy="3687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ctr">
              <a:lnSpc>
                <a:spcPct val="107000"/>
              </a:lnSpc>
              <a:defRPr b="1">
                <a:effectLst/>
                <a:latin typeface="Times New Roman" panose="02020603050405020304" pitchFamily="18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«Стена памяти концлагерей»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42836F5D-CCD2-41DC-8CBD-F42AA6E273F0}"/>
              </a:ext>
            </a:extLst>
          </p:cNvPr>
          <p:cNvSpPr txBox="1"/>
          <p:nvPr/>
        </p:nvSpPr>
        <p:spPr>
          <a:xfrm>
            <a:off x="8158537" y="3181059"/>
            <a:ext cx="32346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ctr">
              <a:lnSpc>
                <a:spcPct val="107000"/>
              </a:lnSpc>
              <a:defRPr b="1">
                <a:effectLst/>
                <a:latin typeface="Times New Roman" panose="02020603050405020304" pitchFamily="18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«Площадь памяти»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621F6234-D41B-4E12-9B75-668D52F1DB77}"/>
              </a:ext>
            </a:extLst>
          </p:cNvPr>
          <p:cNvSpPr txBox="1"/>
          <p:nvPr/>
        </p:nvSpPr>
        <p:spPr>
          <a:xfrm>
            <a:off x="929067" y="3174603"/>
            <a:ext cx="6102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rgbClr val="202020"/>
                </a:solidFill>
                <a:effectLst/>
                <a:latin typeface="Inter"/>
              </a:rPr>
              <a:t>«Древо жизни»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A497C692-C89E-49FF-8EEB-FFDF9822631B}"/>
              </a:ext>
            </a:extLst>
          </p:cNvPr>
          <p:cNvSpPr txBox="1"/>
          <p:nvPr/>
        </p:nvSpPr>
        <p:spPr>
          <a:xfrm>
            <a:off x="3044505" y="6086611"/>
            <a:ext cx="6102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rgbClr val="202020"/>
                </a:solidFill>
                <a:effectLst/>
                <a:latin typeface="Inter"/>
              </a:rPr>
              <a:t>Памятники‑срубы и обелиски в виде печных труб</a:t>
            </a:r>
          </a:p>
        </p:txBody>
      </p:sp>
      <p:pic>
        <p:nvPicPr>
          <p:cNvPr id="10250" name="Picture 10">
            <a:extLst>
              <a:ext uri="{FF2B5EF4-FFF2-40B4-BE49-F238E27FC236}">
                <a16:creationId xmlns="" xmlns:a16="http://schemas.microsoft.com/office/drawing/2014/main" id="{43E9AEB0-D0E9-4D94-AFC2-6C9009EC0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936" y="3608173"/>
            <a:ext cx="3587922" cy="239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3017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350C3C-837D-45D5-91FA-CAF2580985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43" t="21888" r="11759" b="21979"/>
          <a:stretch/>
        </p:blipFill>
        <p:spPr>
          <a:xfrm>
            <a:off x="251670" y="1115674"/>
            <a:ext cx="3713579" cy="372356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1B1CC2F3-C819-431B-9D0A-A301DCBB48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69" t="16390" r="2282" b="13481"/>
          <a:stretch/>
        </p:blipFill>
        <p:spPr>
          <a:xfrm>
            <a:off x="4176869" y="1300356"/>
            <a:ext cx="3397681" cy="356448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6BEAE064-7368-4A85-9D29-85503C968F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294" t="24223" r="6829" b="23801"/>
          <a:stretch/>
        </p:blipFill>
        <p:spPr>
          <a:xfrm>
            <a:off x="8397832" y="1225065"/>
            <a:ext cx="3097320" cy="3639774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CE63DBCD-6748-4A3B-B251-65D4D3B0A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8459" y="5469292"/>
            <a:ext cx="827899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Адрес:   Минская область г. Логойск, ул. </a:t>
            </a:r>
            <a:r>
              <a:rPr kumimoji="0" lang="ru-RU" altLang="ru-RU" b="1" u="none" strike="noStrike" cap="none" normalizeH="0" baseline="0" dirty="0" err="1">
                <a:ln>
                  <a:noFill/>
                </a:ln>
                <a:solidFill>
                  <a:srgbClr val="00B050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Гайненское</a:t>
            </a:r>
            <a:r>
              <a:rPr kumimoji="0" lang="ru-RU" altLang="ru-RU" b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шоссе,</a:t>
            </a:r>
            <a:r>
              <a:rPr kumimoji="0" lang="ru-RU" altLang="ru-RU" b="1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д.12</a:t>
            </a:r>
            <a:endParaRPr lang="ru-RU" altLang="ru-RU" sz="1100" dirty="0">
              <a:solidFill>
                <a:srgbClr val="00B050"/>
              </a:solidFill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тел. 8(01774) 78-6-27</a:t>
            </a:r>
            <a:endParaRPr kumimoji="0" lang="ru-RU" altLang="ru-RU" sz="1100" b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Электронная почта: rescentr.log@logoyskedu.gov.by</a:t>
            </a:r>
            <a:endParaRPr kumimoji="0" lang="ru-RU" altLang="ru-RU" sz="1100" b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21" name="Rectangle 5">
            <a:extLst>
              <a:ext uri="{FF2B5EF4-FFF2-40B4-BE49-F238E27FC236}">
                <a16:creationId xmlns="" xmlns:a16="http://schemas.microsoft.com/office/drawing/2014/main" id="{BEABA2A7-18BB-43F8-9B87-86738C54C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6869" y="39795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1" i="1" u="none" strike="noStrike" cap="none" normalizeH="0" baseline="0">
              <a:ln>
                <a:noFill/>
              </a:ln>
              <a:solidFill>
                <a:srgbClr val="4F6228"/>
              </a:solidFill>
              <a:effectLst/>
              <a:latin typeface="Bahnschrift SemiBold SemiConden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1" u="none" strike="noStrike" cap="none" normalizeH="0" baseline="0">
                <a:ln>
                  <a:noFill/>
                </a:ln>
                <a:solidFill>
                  <a:srgbClr val="4F6228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Сайт</a:t>
            </a:r>
            <a:r>
              <a:rPr kumimoji="0" lang="en-US" altLang="ru-RU" sz="1100" b="1" i="1" u="none" strike="noStrike" cap="none" normalizeH="0" baseline="0">
                <a:ln>
                  <a:noFill/>
                </a:ln>
                <a:solidFill>
                  <a:srgbClr val="4F6228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tourism.logoysk-edu.gov.by</a:t>
            </a:r>
            <a:endParaRPr kumimoji="0" lang="en-US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Rectangle 3">
            <a:extLst>
              <a:ext uri="{FF2B5EF4-FFF2-40B4-BE49-F238E27FC236}">
                <a16:creationId xmlns="" xmlns:a16="http://schemas.microsoft.com/office/drawing/2014/main" id="{02C522BC-67D5-4F38-A267-37DF04F97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6640" y="378660"/>
            <a:ext cx="8738138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Туристический информационный центр Логойского района</a:t>
            </a:r>
            <a:endParaRPr kumimoji="0" lang="ru-RU" altLang="ru-RU" sz="1600" b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1B0E700-6398-4EBB-9F2D-79EE867894C2}"/>
              </a:ext>
            </a:extLst>
          </p:cNvPr>
          <p:cNvSpPr/>
          <p:nvPr/>
        </p:nvSpPr>
        <p:spPr>
          <a:xfrm>
            <a:off x="0" y="0"/>
            <a:ext cx="12192000" cy="2089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823D84F-DFF6-466A-A7A8-1B7A634F3C49}"/>
              </a:ext>
            </a:extLst>
          </p:cNvPr>
          <p:cNvSpPr/>
          <p:nvPr/>
        </p:nvSpPr>
        <p:spPr>
          <a:xfrm>
            <a:off x="0" y="6669858"/>
            <a:ext cx="12192000" cy="1881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040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8E729EC-3760-4983-B0FF-DCB0D0C83A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33" t="14457" r="5364" b="6577"/>
          <a:stretch/>
        </p:blipFill>
        <p:spPr>
          <a:xfrm>
            <a:off x="1465005" y="86500"/>
            <a:ext cx="9261987" cy="6058661"/>
          </a:xfrm>
          <a:prstGeom prst="rect">
            <a:avLst/>
          </a:prstGeom>
        </p:spPr>
      </p:pic>
      <p:sp>
        <p:nvSpPr>
          <p:cNvPr id="5" name="Заголовок 2">
            <a:extLst>
              <a:ext uri="{FF2B5EF4-FFF2-40B4-BE49-F238E27FC236}">
                <a16:creationId xmlns="" xmlns:a16="http://schemas.microsoft.com/office/drawing/2014/main" id="{5078F181-E38C-4A76-B8BC-14B3CDCAEA0A}"/>
              </a:ext>
            </a:extLst>
          </p:cNvPr>
          <p:cNvSpPr txBox="1">
            <a:spLocks/>
          </p:cNvSpPr>
          <p:nvPr/>
        </p:nvSpPr>
        <p:spPr>
          <a:xfrm>
            <a:off x="0" y="5989989"/>
            <a:ext cx="12191999" cy="7815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tx1"/>
                </a:solidFill>
              </a:rPr>
              <a:t>Схема маршрута</a:t>
            </a:r>
            <a:endParaRPr lang="ru" dirty="0">
              <a:solidFill>
                <a:schemeClr val="tx1"/>
              </a:solidFill>
            </a:endParaRPr>
          </a:p>
        </p:txBody>
      </p:sp>
      <p:sp>
        <p:nvSpPr>
          <p:cNvPr id="6" name="Заголовок 2">
            <a:extLst>
              <a:ext uri="{FF2B5EF4-FFF2-40B4-BE49-F238E27FC236}">
                <a16:creationId xmlns="" xmlns:a16="http://schemas.microsoft.com/office/drawing/2014/main" id="{5AB7D8EF-751C-4215-9136-61A112CA6039}"/>
              </a:ext>
            </a:extLst>
          </p:cNvPr>
          <p:cNvSpPr txBox="1">
            <a:spLocks/>
          </p:cNvSpPr>
          <p:nvPr/>
        </p:nvSpPr>
        <p:spPr>
          <a:xfrm>
            <a:off x="3927445" y="4170976"/>
            <a:ext cx="1206617" cy="535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00" dirty="0">
                <a:solidFill>
                  <a:schemeClr val="tx1"/>
                </a:solidFill>
              </a:rPr>
              <a:t>Художественная галерея С. Давидовича</a:t>
            </a:r>
            <a:endParaRPr lang="ru" sz="7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597B6C0-918D-4D1A-A631-B84E29669FF0}"/>
              </a:ext>
            </a:extLst>
          </p:cNvPr>
          <p:cNvSpPr/>
          <p:nvPr/>
        </p:nvSpPr>
        <p:spPr>
          <a:xfrm>
            <a:off x="0" y="0"/>
            <a:ext cx="121920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12684F34-6F8F-47DD-A5ED-D03CC226DAF9}"/>
              </a:ext>
            </a:extLst>
          </p:cNvPr>
          <p:cNvSpPr/>
          <p:nvPr/>
        </p:nvSpPr>
        <p:spPr>
          <a:xfrm>
            <a:off x="-2" y="6770301"/>
            <a:ext cx="12192000" cy="8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42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BA1F9E7-8DC8-4C03-8494-037446912CCE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1153733-45C0-48BF-A442-9028EA92EE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906" t="15026" r="10424" b="6644"/>
          <a:stretch/>
        </p:blipFill>
        <p:spPr>
          <a:xfrm>
            <a:off x="1246636" y="224223"/>
            <a:ext cx="9698727" cy="6409554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A481B5F-5DE8-4F15-8D6D-4C8C765FA797}"/>
              </a:ext>
            </a:extLst>
          </p:cNvPr>
          <p:cNvSpPr/>
          <p:nvPr/>
        </p:nvSpPr>
        <p:spPr>
          <a:xfrm>
            <a:off x="0" y="0"/>
            <a:ext cx="12192000" cy="876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48BA252-C428-4FD2-B44C-5EA06D83C5E4}"/>
              </a:ext>
            </a:extLst>
          </p:cNvPr>
          <p:cNvSpPr/>
          <p:nvPr/>
        </p:nvSpPr>
        <p:spPr>
          <a:xfrm>
            <a:off x="-2" y="6770301"/>
            <a:ext cx="12192000" cy="87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342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274EDC3-1ED3-4485-8FFD-A346435A2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749" y="0"/>
            <a:ext cx="12341497" cy="807034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9E0EC15C-3499-4C5A-9D39-36C4CE5BEF55}"/>
              </a:ext>
            </a:extLst>
          </p:cNvPr>
          <p:cNvSpPr/>
          <p:nvPr/>
        </p:nvSpPr>
        <p:spPr>
          <a:xfrm>
            <a:off x="1568320" y="2584791"/>
            <a:ext cx="9052560" cy="1665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9C3427B2-C457-FC4C-BA04-44EF586F3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8320" y="2782376"/>
            <a:ext cx="9052560" cy="1293247"/>
          </a:xfrm>
        </p:spPr>
        <p:txBody>
          <a:bodyPr rtlCol="0"/>
          <a:lstStyle/>
          <a:p>
            <a:pPr rtl="0"/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Логойский район</a:t>
            </a:r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край с богатой историей. </a:t>
            </a:r>
            <a:b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района находится много памятников древности и архитектуры. Неповторимый облик 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Логойщины</a:t>
            </a:r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сочетает в себе богатство истории с современностью, а уникальный ландшафт подарил ей прозвище </a:t>
            </a:r>
            <a:b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«Белорусская Швейцария».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594F408-30BE-5DC2-806D-A217DB0281B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07775" y="6356350"/>
            <a:ext cx="784225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 rtl="0"/>
              <a:t>4</a:t>
            </a:fld>
            <a:endParaRPr lang="en-US" dirty="0"/>
          </a:p>
        </p:txBody>
      </p:sp>
      <p:sp>
        <p:nvSpPr>
          <p:cNvPr id="11" name="Табличка 10">
            <a:extLst>
              <a:ext uri="{FF2B5EF4-FFF2-40B4-BE49-F238E27FC236}">
                <a16:creationId xmlns="" xmlns:a16="http://schemas.microsoft.com/office/drawing/2014/main" id="{95E724B3-E95F-E150-E7F9-1C3F634EF0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1332854" y="1782305"/>
            <a:ext cx="9546956" cy="3270142"/>
          </a:xfrm>
          <a:prstGeom prst="plaque">
            <a:avLst>
              <a:gd name="adj" fmla="val 7602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FBFEC193-4F90-6CAE-6259-21C8B6A848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561" y="4925255"/>
            <a:ext cx="972078" cy="2853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6F119B25-42CB-340B-ACB4-22178DF129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608561" y="1624116"/>
            <a:ext cx="972078" cy="28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81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CE2A60B3-8B77-4CE0-A633-E3307B5928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49580" algn="ctr">
              <a:lnSpc>
                <a:spcPct val="107000"/>
              </a:lnSpc>
            </a:pPr>
            <a:endParaRPr lang="ru-RU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CF1BEAA-B5AE-40C5-B7A0-A6A5F5A420AC}"/>
              </a:ext>
            </a:extLst>
          </p:cNvPr>
          <p:cNvSpPr txBox="1"/>
          <p:nvPr/>
        </p:nvSpPr>
        <p:spPr>
          <a:xfrm>
            <a:off x="428169" y="4346981"/>
            <a:ext cx="11335658" cy="1870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Въезжая со стороны Минска, гостей встречает Скульптура Логойской Божьей Матери «Знамение».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Прообразом скульптуры послужила чудотворная икона, которая хранилась в одном из местных храмов и считалась покровительницей Логойска. Валун, на котором установлена скульптура, был специально привезен из Вилейского района. Божья Матерь «Знамение»  возносит молитву Богу и принимает всех в свои объятия, благословляя своим материнским покровом.</a:t>
            </a:r>
          </a:p>
          <a:p>
            <a:pPr indent="449580" algn="ctr">
              <a:lnSpc>
                <a:spcPct val="107000"/>
              </a:lnSpc>
            </a:pPr>
            <a:endParaRPr lang="ru-RU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4F3A6751-D22B-41FF-87A0-2AC9812398D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3" y="281554"/>
            <a:ext cx="8223249" cy="390157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D2E1EDC-7C1D-4CA0-BC59-CA8048B4BFF1}"/>
              </a:ext>
            </a:extLst>
          </p:cNvPr>
          <p:cNvSpPr txBox="1"/>
          <p:nvPr/>
        </p:nvSpPr>
        <p:spPr>
          <a:xfrm>
            <a:off x="0" y="5902631"/>
            <a:ext cx="11763827" cy="1290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r">
              <a:lnSpc>
                <a:spcPct val="107000"/>
              </a:lnSpc>
            </a:pPr>
            <a:r>
              <a:rPr lang="ru-RU" sz="1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Адрес: </a:t>
            </a:r>
            <a:r>
              <a:rPr lang="be-BY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Пересечение ул. Минской и ул. Заводской, 1,43 км. от вьъезда в Логойск</a:t>
            </a:r>
          </a:p>
          <a:p>
            <a:pPr indent="449580" algn="r">
              <a:lnSpc>
                <a:spcPct val="107000"/>
              </a:lnSpc>
            </a:pPr>
            <a:r>
              <a:rPr lang="be-BY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Координаты: широта: 54.19745, долгота: 27.83730</a:t>
            </a:r>
          </a:p>
          <a:p>
            <a:pPr indent="449580" algn="ctr">
              <a:lnSpc>
                <a:spcPct val="107000"/>
              </a:lnSpc>
            </a:pPr>
            <a:endParaRPr lang="ru-RU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</a:pPr>
            <a:endParaRPr lang="ru-RU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6704201-66AF-4DC2-BED6-B5A4B7C1A3A9}"/>
              </a:ext>
            </a:extLst>
          </p:cNvPr>
          <p:cNvSpPr/>
          <p:nvPr/>
        </p:nvSpPr>
        <p:spPr>
          <a:xfrm>
            <a:off x="0" y="-1"/>
            <a:ext cx="12192000" cy="117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409CBBA7-BF86-4945-B8C0-C02C3E538D6B}"/>
              </a:ext>
            </a:extLst>
          </p:cNvPr>
          <p:cNvSpPr/>
          <p:nvPr/>
        </p:nvSpPr>
        <p:spPr>
          <a:xfrm>
            <a:off x="0" y="6770916"/>
            <a:ext cx="12192000" cy="870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873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27A53839-BCB7-4A98-BC59-E36E63D85F80}"/>
              </a:ext>
            </a:extLst>
          </p:cNvPr>
          <p:cNvSpPr/>
          <p:nvPr/>
        </p:nvSpPr>
        <p:spPr>
          <a:xfrm>
            <a:off x="4724400" y="0"/>
            <a:ext cx="7467599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26 07 2021 12">
            <a:extLst>
              <a:ext uri="{FF2B5EF4-FFF2-40B4-BE49-F238E27FC236}">
                <a16:creationId xmlns="" xmlns:a16="http://schemas.microsoft.com/office/drawing/2014/main" id="{DAFF518A-F826-403E-828F-482101B66EE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06" y="1138554"/>
            <a:ext cx="4270381" cy="283782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0AFF124-71B0-431D-AD4E-7A3B71602A3A}"/>
              </a:ext>
            </a:extLst>
          </p:cNvPr>
          <p:cNvSpPr txBox="1"/>
          <p:nvPr/>
        </p:nvSpPr>
        <p:spPr>
          <a:xfrm>
            <a:off x="5092679" y="3429000"/>
            <a:ext cx="6749596" cy="1554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Экспозиционный комплекс галереи состоит из 5 выставочных залов, в которых соседствуют три вида искусства: скульптура, живопись и литература. Все работы отражают основные Библейские сюжеты, а также картины автора полностью соответствует вечной теме борьбы добра и зла. </a:t>
            </a:r>
            <a:r>
              <a:rPr lang="ru-RU" i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82895C8-5019-40C7-BA21-EC408A460E5A}"/>
              </a:ext>
            </a:extLst>
          </p:cNvPr>
          <p:cNvSpPr txBox="1"/>
          <p:nvPr/>
        </p:nvSpPr>
        <p:spPr>
          <a:xfrm>
            <a:off x="329789" y="102744"/>
            <a:ext cx="425591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Художественная галерея Сергея Давидовича</a:t>
            </a:r>
            <a:r>
              <a:rPr lang="ru-RU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Художественная галерея Сергея Давидовича">
            <a:extLst>
              <a:ext uri="{FF2B5EF4-FFF2-40B4-BE49-F238E27FC236}">
                <a16:creationId xmlns="" xmlns:a16="http://schemas.microsoft.com/office/drawing/2014/main" id="{F2EBBAE9-D498-41EE-8F42-240E5738C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06" y="4058084"/>
            <a:ext cx="4270381" cy="2455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AE07BA1-F328-43A4-AA36-8390EAB596D3}"/>
              </a:ext>
            </a:extLst>
          </p:cNvPr>
          <p:cNvSpPr txBox="1"/>
          <p:nvPr/>
        </p:nvSpPr>
        <p:spPr>
          <a:xfrm>
            <a:off x="215069" y="5285818"/>
            <a:ext cx="11646703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r">
              <a:spcAft>
                <a:spcPts val="800"/>
              </a:spcAft>
            </a:pPr>
            <a:r>
              <a:rPr lang="ru-RU" i="1" dirty="0">
                <a:latin typeface="Times New Roman" panose="02020603050405020304" pitchFamily="18" charset="0"/>
              </a:rPr>
              <a:t>Адрес: ≈ 620 м, г. Логойск, ул. Советская, д. 27</a:t>
            </a:r>
          </a:p>
          <a:p>
            <a:pPr algn="r"/>
            <a:r>
              <a:rPr lang="ru-RU" i="1" dirty="0">
                <a:latin typeface="Times New Roman" panose="02020603050405020304" pitchFamily="18" charset="0"/>
              </a:rPr>
              <a:t>Координаты: </a:t>
            </a:r>
            <a:r>
              <a:rPr lang="be-BY" i="1" dirty="0">
                <a:latin typeface="Times New Roman" panose="02020603050405020304" pitchFamily="18" charset="0"/>
              </a:rPr>
              <a:t>широта: </a:t>
            </a:r>
            <a:r>
              <a:rPr lang="ru-RU" i="1" dirty="0">
                <a:latin typeface="Times New Roman" panose="02020603050405020304" pitchFamily="18" charset="0"/>
              </a:rPr>
              <a:t>54.20024, </a:t>
            </a:r>
            <a:r>
              <a:rPr lang="be-BY" i="1" dirty="0">
                <a:latin typeface="Times New Roman" panose="02020603050405020304" pitchFamily="18" charset="0"/>
              </a:rPr>
              <a:t>долгота: </a:t>
            </a:r>
            <a:r>
              <a:rPr lang="ru-RU" i="1" dirty="0">
                <a:latin typeface="Times New Roman" panose="02020603050405020304" pitchFamily="18" charset="0"/>
              </a:rPr>
              <a:t>27.84292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A5001EE-9909-4528-B614-718B4225B155}"/>
              </a:ext>
            </a:extLst>
          </p:cNvPr>
          <p:cNvSpPr txBox="1"/>
          <p:nvPr/>
        </p:nvSpPr>
        <p:spPr>
          <a:xfrm>
            <a:off x="5107227" y="763653"/>
            <a:ext cx="3915887" cy="36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Давидович Сергей Фёдорович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61EBB8E-8C2A-4270-97BD-68F9EE83EF77}"/>
              </a:ext>
            </a:extLst>
          </p:cNvPr>
          <p:cNvSpPr txBox="1"/>
          <p:nvPr/>
        </p:nvSpPr>
        <p:spPr>
          <a:xfrm>
            <a:off x="5036523" y="1138554"/>
            <a:ext cx="4255912" cy="12578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just">
              <a:lnSpc>
                <a:spcPct val="107000"/>
              </a:lnSpc>
              <a:spcAft>
                <a:spcPts val="800"/>
              </a:spcAft>
              <a:defRPr>
                <a:effectLst/>
                <a:latin typeface="Times New Roman" panose="02020603050405020304" pitchFamily="18" charset="0"/>
                <a:ea typeface="Calibri" panose="020F0502020204030204" pitchFamily="34" charset="0"/>
              </a:defRPr>
            </a:lvl1pPr>
          </a:lstStyle>
          <a:p>
            <a:r>
              <a:rPr lang="ru-RU" dirty="0"/>
              <a:t>Уроженец Логойского района Сергей Давидович известен как прозаик и поэт. Однако земляк отлично владеет и кистью живописца.</a:t>
            </a:r>
          </a:p>
        </p:txBody>
      </p:sp>
      <p:pic>
        <p:nvPicPr>
          <p:cNvPr id="3" name="Picture 2" descr="Сергей Давидович - биография, творчество, отзывы, лучшие книги.">
            <a:extLst>
              <a:ext uri="{FF2B5EF4-FFF2-40B4-BE49-F238E27FC236}">
                <a16:creationId xmlns="" xmlns:a16="http://schemas.microsoft.com/office/drawing/2014/main" id="{0AAEDB79-7949-420D-B24C-1B623152D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8494" y="198470"/>
            <a:ext cx="2476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424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1B0E700-6398-4EBB-9F2D-79EE867894C2}"/>
              </a:ext>
            </a:extLst>
          </p:cNvPr>
          <p:cNvSpPr/>
          <p:nvPr/>
        </p:nvSpPr>
        <p:spPr>
          <a:xfrm>
            <a:off x="0" y="0"/>
            <a:ext cx="12192000" cy="2089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823D84F-DFF6-466A-A7A8-1B7A634F3C49}"/>
              </a:ext>
            </a:extLst>
          </p:cNvPr>
          <p:cNvSpPr/>
          <p:nvPr/>
        </p:nvSpPr>
        <p:spPr>
          <a:xfrm>
            <a:off x="0" y="6669858"/>
            <a:ext cx="12192000" cy="1881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Тышкевичи, Музей древностей и Свислочская гимназия">
            <a:extLst>
              <a:ext uri="{FF2B5EF4-FFF2-40B4-BE49-F238E27FC236}">
                <a16:creationId xmlns="" xmlns:a16="http://schemas.microsoft.com/office/drawing/2014/main" id="{ECF56524-E321-4148-8909-D806ABC26D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38"/>
          <a:stretch/>
        </p:blipFill>
        <p:spPr bwMode="auto">
          <a:xfrm>
            <a:off x="1418428" y="384651"/>
            <a:ext cx="3116404" cy="387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668BFA6-7D7B-4F98-A782-8DF03ED046C1}"/>
              </a:ext>
            </a:extLst>
          </p:cNvPr>
          <p:cNvSpPr txBox="1"/>
          <p:nvPr/>
        </p:nvSpPr>
        <p:spPr>
          <a:xfrm>
            <a:off x="6096000" y="4263326"/>
            <a:ext cx="5474515" cy="3687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just">
              <a:lnSpc>
                <a:spcPct val="107000"/>
              </a:lnSpc>
              <a:defRPr>
                <a:effectLst/>
                <a:latin typeface="Times New Roman" panose="02020603050405020304" pitchFamily="18" charset="0"/>
                <a:ea typeface="Calibri" panose="020F0502020204030204" pitchFamily="34" charset="0"/>
              </a:defRPr>
            </a:lvl1pPr>
          </a:lstStyle>
          <a:p>
            <a:r>
              <a:rPr lang="ru-RU" b="1" dirty="0"/>
              <a:t>Константин Бенедикт Станислав Тышкевич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C8351B6-5F39-4700-9716-61D2AFDD5845}"/>
              </a:ext>
            </a:extLst>
          </p:cNvPr>
          <p:cNvSpPr txBox="1"/>
          <p:nvPr/>
        </p:nvSpPr>
        <p:spPr>
          <a:xfrm>
            <a:off x="898671" y="4262749"/>
            <a:ext cx="3841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just">
              <a:lnSpc>
                <a:spcPct val="107000"/>
              </a:lnSpc>
              <a:defRPr>
                <a:effectLst/>
                <a:latin typeface="Times New Roman" panose="02020603050405020304" pitchFamily="18" charset="0"/>
                <a:ea typeface="Calibri" panose="020F0502020204030204" pitchFamily="34" charset="0"/>
              </a:defRPr>
            </a:lvl1pPr>
          </a:lstStyle>
          <a:p>
            <a:r>
              <a:rPr lang="ru-RU" b="1" dirty="0"/>
              <a:t>Евстафий</a:t>
            </a:r>
            <a:r>
              <a:rPr lang="ru-RU" dirty="0"/>
              <a:t> </a:t>
            </a:r>
            <a:r>
              <a:rPr lang="ru-RU" b="1" dirty="0" err="1"/>
              <a:t>Пиевич</a:t>
            </a:r>
            <a:r>
              <a:rPr lang="ru-RU" b="1" dirty="0"/>
              <a:t> Тышкевич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4A01C25-8810-43F0-BC62-8827CA93A0B0}"/>
              </a:ext>
            </a:extLst>
          </p:cNvPr>
          <p:cNvSpPr txBox="1"/>
          <p:nvPr/>
        </p:nvSpPr>
        <p:spPr>
          <a:xfrm>
            <a:off x="157230" y="4638534"/>
            <a:ext cx="5638800" cy="106407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just">
              <a:lnSpc>
                <a:spcPct val="107000"/>
              </a:lnSpc>
              <a:spcAft>
                <a:spcPts val="800"/>
              </a:spcAft>
              <a:defRPr>
                <a:effectLst/>
                <a:latin typeface="Times New Roman" panose="02020603050405020304" pitchFamily="18" charset="0"/>
                <a:ea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dirty="0"/>
              <a:t>Археолог, историк, этнограф, фольклорист. </a:t>
            </a:r>
          </a:p>
          <a:p>
            <a:pPr algn="ctr"/>
            <a:r>
              <a:rPr lang="ru-RU" dirty="0"/>
              <a:t>Один из основателей белорусской научной археологии.</a:t>
            </a:r>
          </a:p>
        </p:txBody>
      </p:sp>
      <p:pic>
        <p:nvPicPr>
          <p:cNvPr id="11" name="Picture 2" descr="Тышкевичи, Музей древностей и Свислочская гимназия">
            <a:extLst>
              <a:ext uri="{FF2B5EF4-FFF2-40B4-BE49-F238E27FC236}">
                <a16:creationId xmlns="" xmlns:a16="http://schemas.microsoft.com/office/drawing/2014/main" id="{B10BB118-9CCE-4BC4-9DAC-AAA82CA59A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8"/>
          <a:stretch/>
        </p:blipFill>
        <p:spPr bwMode="auto">
          <a:xfrm>
            <a:off x="7357198" y="384652"/>
            <a:ext cx="3116403" cy="387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7E882B4-3FBF-4B53-BF7C-5712F93EAA4D}"/>
              </a:ext>
            </a:extLst>
          </p:cNvPr>
          <p:cNvSpPr txBox="1"/>
          <p:nvPr/>
        </p:nvSpPr>
        <p:spPr>
          <a:xfrm>
            <a:off x="5771211" y="4638534"/>
            <a:ext cx="6178143" cy="15154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rtl="0">
              <a:defRPr lang="ru-RU"/>
            </a:defPPr>
            <a:lvl1pPr indent="449580" algn="ctr">
              <a:lnSpc>
                <a:spcPct val="107000"/>
              </a:lnSpc>
              <a:spcAft>
                <a:spcPts val="800"/>
              </a:spcAft>
              <a:defRPr>
                <a:effectLst/>
                <a:latin typeface="Times New Roman" panose="02020603050405020304" pitchFamily="18" charset="0"/>
                <a:ea typeface="Calibri" panose="020F0502020204030204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/>
              <a:t>Археолог, историк, этнограф, фольклорист из рода Тышкевичей.</a:t>
            </a:r>
          </a:p>
          <a:p>
            <a:r>
              <a:rPr lang="ru-RU" dirty="0"/>
              <a:t>В 1836 году в Логойске основал холщовую мануфактуру, сахарные заводы, а также сберегательный банк для мещан и крестьян.</a:t>
            </a:r>
          </a:p>
        </p:txBody>
      </p:sp>
    </p:spTree>
    <p:extLst>
      <p:ext uri="{BB962C8B-B14F-4D97-AF65-F5344CB8AC3E}">
        <p14:creationId xmlns:p14="http://schemas.microsoft.com/office/powerpoint/2010/main" val="386153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ABC43EC-A094-4FE1-A403-4BA6170E9A25}"/>
              </a:ext>
            </a:extLst>
          </p:cNvPr>
          <p:cNvSpPr txBox="1"/>
          <p:nvPr/>
        </p:nvSpPr>
        <p:spPr>
          <a:xfrm>
            <a:off x="1182661" y="5016141"/>
            <a:ext cx="9815305" cy="665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сегодняшний день в музее, который разместился в здании Центра культуры г. Логойска, действуют: зал «События и люди», экспозиция «Музей в музее», выставочный зал.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32CDEAA-02D3-42EA-8C40-4BE1A6F7BC7B}"/>
              </a:ext>
            </a:extLst>
          </p:cNvPr>
          <p:cNvSpPr txBox="1"/>
          <p:nvPr/>
        </p:nvSpPr>
        <p:spPr>
          <a:xfrm>
            <a:off x="4771230" y="5872205"/>
            <a:ext cx="7188367" cy="1548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r">
              <a:lnSpc>
                <a:spcPct val="107000"/>
              </a:lnSpc>
            </a:pPr>
            <a:r>
              <a:rPr lang="ru-RU" i="1" dirty="0">
                <a:latin typeface="Times New Roman" panose="02020603050405020304" pitchFamily="18" charset="0"/>
              </a:rPr>
              <a:t>Адрес: ≈700 м, г. Логойск, ул. Харченко, 31</a:t>
            </a:r>
          </a:p>
          <a:p>
            <a:pPr algn="r"/>
            <a:r>
              <a:rPr lang="ru-RU" i="1" dirty="0">
                <a:latin typeface="Times New Roman" panose="02020603050405020304" pitchFamily="18" charset="0"/>
              </a:rPr>
              <a:t>Координаты: </a:t>
            </a:r>
            <a:r>
              <a:rPr lang="be-BY" i="1" dirty="0">
                <a:latin typeface="Times New Roman" panose="02020603050405020304" pitchFamily="18" charset="0"/>
              </a:rPr>
              <a:t>широта: 54.200088, долгота:27.84796</a:t>
            </a:r>
          </a:p>
          <a:p>
            <a:pPr algn="r"/>
            <a:endParaRPr lang="ru-RU" i="1" dirty="0">
              <a:latin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</a:pPr>
            <a:endParaRPr lang="ru-RU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</a:pPr>
            <a:endParaRPr lang="ru-RU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AA973D9-5EC4-4D5E-9F03-B4BDE7E83735}"/>
              </a:ext>
            </a:extLst>
          </p:cNvPr>
          <p:cNvSpPr/>
          <p:nvPr/>
        </p:nvSpPr>
        <p:spPr>
          <a:xfrm>
            <a:off x="8187654" y="127687"/>
            <a:ext cx="4004346" cy="1894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6E447F4-CD6D-4C5E-880E-960FE4304DCB}"/>
              </a:ext>
            </a:extLst>
          </p:cNvPr>
          <p:cNvSpPr txBox="1"/>
          <p:nvPr/>
        </p:nvSpPr>
        <p:spPr>
          <a:xfrm>
            <a:off x="175984" y="127687"/>
            <a:ext cx="118286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Государственное учреждение культуры «Логойский историко-краеведческий музей имени Константина и Евстафия Тышкевичей» </a:t>
            </a:r>
          </a:p>
        </p:txBody>
      </p:sp>
      <p:pic>
        <p:nvPicPr>
          <p:cNvPr id="9" name="Рисунок 8" descr="Фото">
            <a:extLst>
              <a:ext uri="{FF2B5EF4-FFF2-40B4-BE49-F238E27FC236}">
                <a16:creationId xmlns="" xmlns:a16="http://schemas.microsoft.com/office/drawing/2014/main" id="{E1F9DBEC-9FCD-4224-BB58-2E3CB3F354C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89" y="1465036"/>
            <a:ext cx="3904513" cy="3263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2FD9978C-8441-4D57-B5EE-BF7C764A019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0" b="15371"/>
          <a:stretch/>
        </p:blipFill>
        <p:spPr bwMode="auto">
          <a:xfrm>
            <a:off x="8187654" y="1465036"/>
            <a:ext cx="3771943" cy="3263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86" name="Picture 2" descr="Государственное учреждение культуры «Логойский историко-краеведческий музей  имени Константина и Евстафия Тышкевичей»">
            <a:extLst>
              <a:ext uri="{FF2B5EF4-FFF2-40B4-BE49-F238E27FC236}">
                <a16:creationId xmlns="" xmlns:a16="http://schemas.microsoft.com/office/drawing/2014/main" id="{9BB23AC6-A884-4669-BCB9-0C3E76CBA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584" y="1465035"/>
            <a:ext cx="4004346" cy="326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343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7D03827-A9A3-433A-BBD3-47A3E11ECC5E}"/>
              </a:ext>
            </a:extLst>
          </p:cNvPr>
          <p:cNvSpPr/>
          <p:nvPr/>
        </p:nvSpPr>
        <p:spPr>
          <a:xfrm>
            <a:off x="-1" y="-2"/>
            <a:ext cx="12191999" cy="6721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302C321-51E3-42FB-272E-92F2DCF5A9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35996" y="6356350"/>
            <a:ext cx="784860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en-US" smtClean="0"/>
              <a:pPr rtl="0"/>
              <a:t>9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50D6895-9301-4830-BAD4-626A200DAC85}"/>
              </a:ext>
            </a:extLst>
          </p:cNvPr>
          <p:cNvSpPr txBox="1"/>
          <p:nvPr/>
        </p:nvSpPr>
        <p:spPr>
          <a:xfrm>
            <a:off x="343332" y="3952984"/>
            <a:ext cx="7301251" cy="2146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Далее переезд к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парку культуры и отдыха,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где расположено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замчище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живописные руины Дворца братьев Тышкевичей</a:t>
            </a:r>
          </a:p>
          <a:p>
            <a:pPr indent="449580"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Одна из первых и самых очевидных ассоциаций с Логойском — руины дворца Тышкевичей. Но помимо двух старинных стен в городе сохранился парк, заложенный в первой половине XIX века в английском стиле при графском дворце, а при нем — живописный каскад водопадов с фонтаном.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A66F9C4-6DA9-4B4A-82E6-17CB48DD741A}"/>
              </a:ext>
            </a:extLst>
          </p:cNvPr>
          <p:cNvSpPr txBox="1"/>
          <p:nvPr/>
        </p:nvSpPr>
        <p:spPr>
          <a:xfrm>
            <a:off x="0" y="5820054"/>
            <a:ext cx="7644583" cy="633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r">
              <a:lnSpc>
                <a:spcPct val="107000"/>
              </a:lnSpc>
            </a:pPr>
            <a:r>
              <a:rPr lang="ru-RU" sz="1700" i="1" dirty="0">
                <a:latin typeface="Times New Roman" panose="02020603050405020304" pitchFamily="18" charset="0"/>
              </a:rPr>
              <a:t>Адрес: </a:t>
            </a:r>
            <a:r>
              <a:rPr lang="ru-RU" sz="1600" i="1" dirty="0">
                <a:latin typeface="Times New Roman" panose="02020603050405020304" pitchFamily="18" charset="0"/>
              </a:rPr>
              <a:t>≈2 км, </a:t>
            </a:r>
            <a:r>
              <a:rPr lang="ru-RU" sz="1700" i="1" dirty="0">
                <a:latin typeface="Times New Roman" panose="02020603050405020304" pitchFamily="18" charset="0"/>
              </a:rPr>
              <a:t>г. Логойск, ул. Пролетарская</a:t>
            </a:r>
          </a:p>
          <a:p>
            <a:pPr algn="r"/>
            <a:r>
              <a:rPr lang="ru-RU" sz="1700" i="1" dirty="0">
                <a:latin typeface="Times New Roman" panose="02020603050405020304" pitchFamily="18" charset="0"/>
              </a:rPr>
              <a:t>Координаты: ш</a:t>
            </a:r>
            <a:r>
              <a:rPr lang="be-BY" sz="1700" i="1" dirty="0">
                <a:latin typeface="Times New Roman" panose="02020603050405020304" pitchFamily="18" charset="0"/>
              </a:rPr>
              <a:t>ирота: 54.20318, долгота:27.84767;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DE4B7B5-CF3F-462C-BB51-0EDDCF1F85EB}"/>
              </a:ext>
            </a:extLst>
          </p:cNvPr>
          <p:cNvSpPr/>
          <p:nvPr/>
        </p:nvSpPr>
        <p:spPr>
          <a:xfrm>
            <a:off x="0" y="-1"/>
            <a:ext cx="12192000" cy="1734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78780E77-76E3-4C84-B801-8D5715909843}"/>
              </a:ext>
            </a:extLst>
          </p:cNvPr>
          <p:cNvSpPr/>
          <p:nvPr/>
        </p:nvSpPr>
        <p:spPr>
          <a:xfrm>
            <a:off x="0" y="6684531"/>
            <a:ext cx="12192000" cy="1734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0" name="Picture 6" descr="Каскад водопадов, мостики, старинный парк. Знаете, где такая красота под  Минском?">
            <a:extLst>
              <a:ext uri="{FF2B5EF4-FFF2-40B4-BE49-F238E27FC236}">
                <a16:creationId xmlns="" xmlns:a16="http://schemas.microsoft.com/office/drawing/2014/main" id="{46D14D54-079B-45F4-BB76-30CB12D2B4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0" b="5507"/>
          <a:stretch/>
        </p:blipFill>
        <p:spPr bwMode="auto">
          <a:xfrm>
            <a:off x="7813491" y="3878955"/>
            <a:ext cx="4045749" cy="259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Замчище в Логойске | Планета Беларусь">
            <a:extLst>
              <a:ext uri="{FF2B5EF4-FFF2-40B4-BE49-F238E27FC236}">
                <a16:creationId xmlns="" xmlns:a16="http://schemas.microsoft.com/office/drawing/2014/main" id="{B73450AD-AB2B-47F7-A9DC-F0B16908D5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6" b="7315"/>
          <a:stretch/>
        </p:blipFill>
        <p:spPr bwMode="auto">
          <a:xfrm>
            <a:off x="6432590" y="294569"/>
            <a:ext cx="5463310" cy="346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AB5E7B18-894C-4383-90C5-7B47C92C0B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3"/>
          <a:stretch/>
        </p:blipFill>
        <p:spPr bwMode="auto">
          <a:xfrm>
            <a:off x="332760" y="305981"/>
            <a:ext cx="5860994" cy="345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688292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56410444_Win32" id="{6DADA206-4374-4581-8974-7E917238E6AC}" vid="{0F151159-97E4-4815-A9D5-D69B011B07A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84BFC8-02DA-464F-AE97-4951BE47415C}">
  <ds:schemaRefs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230e9df3-be65-4c73-a93b-d1236ebd677e"/>
    <ds:schemaRef ds:uri="71af3243-3dd4-4a8d-8c0d-dd76da1f02a5"/>
    <ds:schemaRef ds:uri="http://schemas.microsoft.com/sharepoint/v3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16c05727-aa75-4e4a-9b5f-8a80a1165891"/>
  </ds:schemaRefs>
</ds:datastoreItem>
</file>

<file path=customXml/itemProps2.xml><?xml version="1.0" encoding="utf-8"?>
<ds:datastoreItem xmlns:ds="http://schemas.openxmlformats.org/officeDocument/2006/customXml" ds:itemID="{71E6BC5B-F32E-483D-A6CB-100D6BCB78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915FD3-F777-4046-A12C-BE3860E324B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{6262C3D1-667C-46CE-A7C0-41E231343C61}tf56410444_win32</Template>
  <TotalTime>1041</TotalTime>
  <Words>804</Words>
  <Application>Microsoft Office PowerPoint</Application>
  <PresentationFormat>Произвольный</PresentationFormat>
  <Paragraphs>85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Пользовательская</vt:lpstr>
      <vt:lpstr>«По следам предков…»</vt:lpstr>
      <vt:lpstr>Презентация PowerPoint</vt:lpstr>
      <vt:lpstr>Презентация PowerPoint</vt:lpstr>
      <vt:lpstr>Логойский район – край с богатой историей.  На территории района находится много памятников древности и архитектуры. Неповторимый облик Логойщины сочетает в себе богатство истории с современностью, а уникальный ландшафт подарил ей прозвище  «Белорусская Швейцария».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Чародейный источник, который находится у подножия храма</vt:lpstr>
      <vt:lpstr>Костёл  Святого Казимира</vt:lpstr>
      <vt:lpstr>«Государственный мемориальный комплекс Хатынь»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 следам предков…»</dc:title>
  <dc:creator>Пользователь</dc:creator>
  <cp:lastModifiedBy>Главное управление спорта и туризма МОИК</cp:lastModifiedBy>
  <cp:revision>21</cp:revision>
  <dcterms:created xsi:type="dcterms:W3CDTF">2025-03-05T06:44:05Z</dcterms:created>
  <dcterms:modified xsi:type="dcterms:W3CDTF">2025-12-03T08:01:19Z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