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0" r:id="rId3"/>
    <p:sldId id="278" r:id="rId4"/>
    <p:sldId id="259" r:id="rId5"/>
    <p:sldId id="276" r:id="rId6"/>
    <p:sldId id="266" r:id="rId7"/>
    <p:sldId id="277" r:id="rId8"/>
    <p:sldId id="274" r:id="rId9"/>
    <p:sldId id="267" r:id="rId10"/>
    <p:sldId id="273" r:id="rId11"/>
    <p:sldId id="262" r:id="rId12"/>
    <p:sldId id="264" r:id="rId13"/>
    <p:sldId id="269" r:id="rId14"/>
    <p:sldId id="272" r:id="rId15"/>
    <p:sldId id="280" r:id="rId16"/>
    <p:sldId id="281" r:id="rId17"/>
    <p:sldId id="279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2" d="100"/>
          <a:sy n="92" d="100"/>
        </p:scale>
        <p:origin x="-942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90F3C-E667-4220-A925-82163D11574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FE6AF-BCE9-4560-AE2A-CB27E9B60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508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ED0E-1AC9-4AD3-8F87-3F3C2BEBF9E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42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ED0E-1AC9-4AD3-8F87-3F3C2BEBF9E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42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ED0E-1AC9-4AD3-8F87-3F3C2BEBF9E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42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ED0E-1AC9-4AD3-8F87-3F3C2BEBF9E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42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ED0E-1AC9-4AD3-8F87-3F3C2BEBF9E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42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ED0E-1AC9-4AD3-8F87-3F3C2BEBF9E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42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ED0E-1AC9-4AD3-8F87-3F3C2BEBF9E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42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ED0E-1AC9-4AD3-8F87-3F3C2BEBF9E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42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ED0E-1AC9-4AD3-8F87-3F3C2BEBF9E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42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ED0E-1AC9-4AD3-8F87-3F3C2BEBF9E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42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ED0E-1AC9-4AD3-8F87-3F3C2BEBF9E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42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238C-2DA4-4882-9605-49A75C2AD185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2019-4848-4367-939E-EE5BF03EF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0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238C-2DA4-4882-9605-49A75C2AD185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2019-4848-4367-939E-EE5BF03EF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273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238C-2DA4-4882-9605-49A75C2AD185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2019-4848-4367-939E-EE5BF03EF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32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238C-2DA4-4882-9605-49A75C2AD185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2019-4848-4367-939E-EE5BF03EF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38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238C-2DA4-4882-9605-49A75C2AD185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2019-4848-4367-939E-EE5BF03EF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39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238C-2DA4-4882-9605-49A75C2AD185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2019-4848-4367-939E-EE5BF03EF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26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238C-2DA4-4882-9605-49A75C2AD185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2019-4848-4367-939E-EE5BF03EF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074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238C-2DA4-4882-9605-49A75C2AD185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2019-4848-4367-939E-EE5BF03EF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56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238C-2DA4-4882-9605-49A75C2AD185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2019-4848-4367-939E-EE5BF03EF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98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238C-2DA4-4882-9605-49A75C2AD185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2019-4848-4367-939E-EE5BF03EF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74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D238C-2DA4-4882-9605-49A75C2AD185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D2019-4848-4367-939E-EE5BF03EF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23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D238C-2DA4-4882-9605-49A75C2AD185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D2019-4848-4367-939E-EE5BF03EF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03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object 1"/>
          <p:cNvSpPr/>
          <p:nvPr/>
        </p:nvSpPr>
        <p:spPr>
          <a:xfrm>
            <a:off x="36490" y="1772816"/>
            <a:ext cx="7919886" cy="5085184"/>
          </a:xfrm>
          <a:custGeom>
            <a:avLst/>
            <a:gdLst/>
            <a:ahLst/>
            <a:cxnLst/>
            <a:rect l="l" t="t" r="r" b="b"/>
            <a:pathLst>
              <a:path w="6195492" h="5128488">
                <a:moveTo>
                  <a:pt x="0" y="0"/>
                </a:moveTo>
                <a:lnTo>
                  <a:pt x="0" y="5128488"/>
                </a:lnTo>
                <a:lnTo>
                  <a:pt x="1892173" y="5128488"/>
                </a:lnTo>
                <a:lnTo>
                  <a:pt x="6195492" y="0"/>
                </a:lnTo>
                <a:close/>
              </a:path>
            </a:pathLst>
          </a:custGeom>
          <a:solidFill>
            <a:schemeClr val="bg1">
              <a:lumMod val="85000"/>
              <a:alpha val="89804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lang="ru-RU" sz="2399" dirty="0" smtClean="0"/>
          </a:p>
          <a:p>
            <a:endParaRPr lang="ru-RU" sz="2399" dirty="0"/>
          </a:p>
          <a:p>
            <a:r>
              <a:rPr lang="ru-RU" sz="3500" dirty="0" smtClean="0"/>
              <a:t>РЕСПУБЛИКАНСКИЙ СПОРТИВНО-ТЕХНИЧЕСКИЙ ЦЕНТР ДОСААФ</a:t>
            </a:r>
            <a:endParaRPr lang="en-US" sz="3500" dirty="0" smtClean="0"/>
          </a:p>
        </p:txBody>
      </p:sp>
    </p:spTree>
    <p:extLst>
      <p:ext uri="{BB962C8B-B14F-4D97-AF65-F5344CB8AC3E}">
        <p14:creationId xmlns:p14="http://schemas.microsoft.com/office/powerpoint/2010/main" val="68964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1" y="3793282"/>
            <a:ext cx="5335707" cy="2963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Я делаю шоу!» Литовский гонщик о белорусском дрифте и «невезухе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7"/>
          <a:stretch/>
        </p:blipFill>
        <p:spPr bwMode="auto">
          <a:xfrm>
            <a:off x="4344985" y="1164358"/>
            <a:ext cx="4799015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2"/>
          <p:cNvSpPr/>
          <p:nvPr/>
        </p:nvSpPr>
        <p:spPr>
          <a:xfrm>
            <a:off x="0" y="1"/>
            <a:ext cx="9141179" cy="1196751"/>
          </a:xfrm>
          <a:custGeom>
            <a:avLst/>
            <a:gdLst/>
            <a:ahLst/>
            <a:cxnLst/>
            <a:rect l="l" t="t" r="r" b="b"/>
            <a:pathLst>
              <a:path w="9128836" h="844423">
                <a:moveTo>
                  <a:pt x="0" y="844423"/>
                </a:moveTo>
                <a:lnTo>
                  <a:pt x="0" y="0"/>
                </a:lnTo>
                <a:lnTo>
                  <a:pt x="9128837" y="0"/>
                </a:lnTo>
                <a:lnTo>
                  <a:pt x="9128837" y="844423"/>
                </a:lnTo>
                <a:lnTo>
                  <a:pt x="0" y="844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sz="267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1" y="6555614"/>
            <a:ext cx="9141179" cy="20098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86270" y="115326"/>
            <a:ext cx="65" cy="8204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endParaRPr lang="bg-BG" sz="2666" i="1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  <a:p>
            <a:endParaRPr lang="bg-BG" sz="2666" i="1" dirty="0">
              <a:latin typeface="Verdana"/>
              <a:cs typeface="Verdana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xmlns="" id="{8B208C55-084F-4E14-9937-5088C6C2E858}"/>
              </a:ext>
            </a:extLst>
          </p:cNvPr>
          <p:cNvSpPr txBox="1"/>
          <p:nvPr/>
        </p:nvSpPr>
        <p:spPr>
          <a:xfrm>
            <a:off x="155986" y="204862"/>
            <a:ext cx="8736046" cy="8204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ru-RU" sz="2666" spc="13" dirty="0" smtClean="0">
                <a:solidFill>
                  <a:schemeClr val="bg2">
                    <a:lumMod val="25000"/>
                  </a:schemeClr>
                </a:solidFill>
                <a:latin typeface="Verdana"/>
                <a:cs typeface="Verdana"/>
              </a:rPr>
              <a:t>Республиканский спортивно-технический центр</a:t>
            </a:r>
          </a:p>
          <a:p>
            <a:pPr algn="ctr"/>
            <a:r>
              <a:rPr lang="ru-RU" sz="2666" b="1" spc="13" dirty="0" smtClean="0">
                <a:solidFill>
                  <a:srgbClr val="FF0000"/>
                </a:solidFill>
                <a:latin typeface="Verdana"/>
                <a:cs typeface="Verdana"/>
              </a:rPr>
              <a:t>ПЛОЩАДКА ДЛЯ ДРИФТИНГА</a:t>
            </a:r>
            <a:endParaRPr lang="bg-BG" sz="2666" b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855" y="2140404"/>
            <a:ext cx="46581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Количество участников</a:t>
            </a:r>
          </a:p>
          <a:p>
            <a:r>
              <a:rPr lang="ru-RU" sz="2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более 100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95761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/>
        </p:nvSpPr>
        <p:spPr>
          <a:xfrm>
            <a:off x="0" y="1"/>
            <a:ext cx="9141179" cy="836711"/>
          </a:xfrm>
          <a:custGeom>
            <a:avLst/>
            <a:gdLst/>
            <a:ahLst/>
            <a:cxnLst/>
            <a:rect l="l" t="t" r="r" b="b"/>
            <a:pathLst>
              <a:path w="9128836" h="844423">
                <a:moveTo>
                  <a:pt x="0" y="844423"/>
                </a:moveTo>
                <a:lnTo>
                  <a:pt x="0" y="0"/>
                </a:lnTo>
                <a:lnTo>
                  <a:pt x="9128837" y="0"/>
                </a:lnTo>
                <a:lnTo>
                  <a:pt x="9128837" y="844423"/>
                </a:lnTo>
                <a:lnTo>
                  <a:pt x="0" y="844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ru-RU" sz="2800" spc="13" dirty="0" smtClean="0">
                <a:solidFill>
                  <a:schemeClr val="bg2">
                    <a:lumMod val="25000"/>
                  </a:schemeClr>
                </a:solidFill>
                <a:latin typeface="Verdana"/>
                <a:cs typeface="Verdana"/>
              </a:rPr>
              <a:t>Республиканский спортивно-технический центр</a:t>
            </a:r>
          </a:p>
        </p:txBody>
      </p:sp>
      <p:pic>
        <p:nvPicPr>
          <p:cNvPr id="5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1" y="6555614"/>
            <a:ext cx="9141179" cy="20098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86270" y="115326"/>
            <a:ext cx="65" cy="8204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endParaRPr lang="bg-BG" sz="2666" i="1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  <a:p>
            <a:endParaRPr lang="bg-BG" sz="2666" i="1" dirty="0">
              <a:latin typeface="Verdana"/>
              <a:cs typeface="Verdana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xmlns="" id="{8B208C55-084F-4E14-9937-5088C6C2E858}"/>
              </a:ext>
            </a:extLst>
          </p:cNvPr>
          <p:cNvSpPr txBox="1"/>
          <p:nvPr/>
        </p:nvSpPr>
        <p:spPr>
          <a:xfrm>
            <a:off x="2635928" y="381618"/>
            <a:ext cx="3721532" cy="41024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ru-RU" sz="2666" b="1" spc="13" dirty="0" smtClean="0">
                <a:solidFill>
                  <a:srgbClr val="FF0000"/>
                </a:solidFill>
                <a:latin typeface="Verdana"/>
                <a:cs typeface="Verdana"/>
              </a:rPr>
              <a:t>ТРАССА КАРТИНГА</a:t>
            </a:r>
            <a:endParaRPr lang="bg-BG" sz="2666" b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E0CC0D-852B-4E51-AAA1-7DE3C19AB77F}"/>
              </a:ext>
            </a:extLst>
          </p:cNvPr>
          <p:cNvSpPr txBox="1"/>
          <p:nvPr/>
        </p:nvSpPr>
        <p:spPr>
          <a:xfrm>
            <a:off x="251520" y="863139"/>
            <a:ext cx="8640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Количество спортсменов – более 200 человек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" y="1324803"/>
            <a:ext cx="4981082" cy="2603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User\Desktop\1108db7d3794d09fbf2315f79e43bf36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5"/>
          <a:stretch/>
        </p:blipFill>
        <p:spPr bwMode="auto">
          <a:xfrm>
            <a:off x="28380" y="3928267"/>
            <a:ext cx="5407716" cy="2830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content.onliner.by/news/1400x5616/eac8c7ccf6387221dafff0da56d78944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"/>
          <a:stretch/>
        </p:blipFill>
        <p:spPr bwMode="auto">
          <a:xfrm>
            <a:off x="4860031" y="1172409"/>
            <a:ext cx="4255312" cy="2841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58461" y="4437112"/>
            <a:ext cx="355081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Трибуна на 350 человек </a:t>
            </a:r>
            <a:endParaRPr lang="ru-RU" sz="2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Емкость трассы – 2000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311969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/>
        </p:nvSpPr>
        <p:spPr>
          <a:xfrm>
            <a:off x="0" y="1"/>
            <a:ext cx="9141179" cy="1196751"/>
          </a:xfrm>
          <a:custGeom>
            <a:avLst/>
            <a:gdLst/>
            <a:ahLst/>
            <a:cxnLst/>
            <a:rect l="l" t="t" r="r" b="b"/>
            <a:pathLst>
              <a:path w="9128836" h="844423">
                <a:moveTo>
                  <a:pt x="0" y="844423"/>
                </a:moveTo>
                <a:lnTo>
                  <a:pt x="0" y="0"/>
                </a:lnTo>
                <a:lnTo>
                  <a:pt x="9128837" y="0"/>
                </a:lnTo>
                <a:lnTo>
                  <a:pt x="9128837" y="844423"/>
                </a:lnTo>
                <a:lnTo>
                  <a:pt x="0" y="844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sz="267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1" y="6555614"/>
            <a:ext cx="9141179" cy="20098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86270" y="115326"/>
            <a:ext cx="65" cy="8204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endParaRPr lang="bg-BG" sz="2666" i="1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  <a:p>
            <a:endParaRPr lang="bg-BG" sz="2666" i="1" dirty="0">
              <a:latin typeface="Verdana"/>
              <a:cs typeface="Verdana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xmlns="" id="{8B208C55-084F-4E14-9937-5088C6C2E858}"/>
              </a:ext>
            </a:extLst>
          </p:cNvPr>
          <p:cNvSpPr txBox="1"/>
          <p:nvPr/>
        </p:nvSpPr>
        <p:spPr>
          <a:xfrm>
            <a:off x="155986" y="204862"/>
            <a:ext cx="8681416" cy="8204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ru-RU" sz="2666" spc="13" dirty="0" smtClean="0">
                <a:solidFill>
                  <a:schemeClr val="bg2">
                    <a:lumMod val="25000"/>
                  </a:schemeClr>
                </a:solidFill>
                <a:latin typeface="Verdana"/>
                <a:cs typeface="Verdana"/>
              </a:rPr>
              <a:t>Республиканский спортивно-технический центр</a:t>
            </a:r>
          </a:p>
          <a:p>
            <a:pPr algn="ctr"/>
            <a:r>
              <a:rPr lang="ru-RU" sz="2666" b="1" spc="13" dirty="0" smtClean="0">
                <a:solidFill>
                  <a:srgbClr val="FF0000"/>
                </a:solidFill>
                <a:latin typeface="Verdana"/>
                <a:cs typeface="Verdana"/>
              </a:rPr>
              <a:t>ТРАССА МОТОКРОССА</a:t>
            </a:r>
            <a:endParaRPr lang="bg-BG" sz="2666" b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E0CC0D-852B-4E51-AAA1-7DE3C19AB77F}"/>
              </a:ext>
            </a:extLst>
          </p:cNvPr>
          <p:cNvSpPr txBox="1"/>
          <p:nvPr/>
        </p:nvSpPr>
        <p:spPr>
          <a:xfrm>
            <a:off x="288447" y="1196752"/>
            <a:ext cx="46296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Количество участников </a:t>
            </a:r>
          </a:p>
          <a:p>
            <a:r>
              <a:rPr lang="ru-RU" sz="2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более 200 человек</a:t>
            </a:r>
            <a:endParaRPr lang="ru-RU" sz="2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"/>
          <a:stretch/>
        </p:blipFill>
        <p:spPr bwMode="auto">
          <a:xfrm>
            <a:off x="1" y="3799516"/>
            <a:ext cx="4671971" cy="2967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"/>
          <a:stretch/>
        </p:blipFill>
        <p:spPr bwMode="auto">
          <a:xfrm>
            <a:off x="4742772" y="3822698"/>
            <a:ext cx="4501924" cy="2859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3"/>
          <a:stretch/>
        </p:blipFill>
        <p:spPr bwMode="auto">
          <a:xfrm>
            <a:off x="4742772" y="1196752"/>
            <a:ext cx="4383835" cy="2599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552" y="2496446"/>
            <a:ext cx="4457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Трибуна на 350 человек </a:t>
            </a:r>
          </a:p>
          <a:p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Емкость трассы – 2000 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человек 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04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/>
        </p:nvSpPr>
        <p:spPr>
          <a:xfrm>
            <a:off x="0" y="1"/>
            <a:ext cx="9141179" cy="1196751"/>
          </a:xfrm>
          <a:custGeom>
            <a:avLst/>
            <a:gdLst/>
            <a:ahLst/>
            <a:cxnLst/>
            <a:rect l="l" t="t" r="r" b="b"/>
            <a:pathLst>
              <a:path w="9128836" h="844423">
                <a:moveTo>
                  <a:pt x="0" y="844423"/>
                </a:moveTo>
                <a:lnTo>
                  <a:pt x="0" y="0"/>
                </a:lnTo>
                <a:lnTo>
                  <a:pt x="9128837" y="0"/>
                </a:lnTo>
                <a:lnTo>
                  <a:pt x="9128837" y="844423"/>
                </a:lnTo>
                <a:lnTo>
                  <a:pt x="0" y="844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sz="267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1" y="6555614"/>
            <a:ext cx="9141179" cy="20098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86270" y="115326"/>
            <a:ext cx="65" cy="8204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endParaRPr lang="bg-BG" sz="2666" i="1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  <a:p>
            <a:endParaRPr lang="bg-BG" sz="2666" i="1" dirty="0">
              <a:latin typeface="Verdana"/>
              <a:cs typeface="Verdana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xmlns="" id="{8B208C55-084F-4E14-9937-5088C6C2E858}"/>
              </a:ext>
            </a:extLst>
          </p:cNvPr>
          <p:cNvSpPr txBox="1"/>
          <p:nvPr/>
        </p:nvSpPr>
        <p:spPr>
          <a:xfrm>
            <a:off x="155986" y="204862"/>
            <a:ext cx="8736046" cy="8204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ru-RU" sz="2666" spc="13" dirty="0" smtClean="0">
                <a:solidFill>
                  <a:schemeClr val="bg2">
                    <a:lumMod val="25000"/>
                  </a:schemeClr>
                </a:solidFill>
                <a:latin typeface="Verdana"/>
                <a:cs typeface="Verdana"/>
              </a:rPr>
              <a:t>Республиканский спортивно-технический центр</a:t>
            </a:r>
          </a:p>
          <a:p>
            <a:pPr algn="ctr"/>
            <a:r>
              <a:rPr lang="ru-RU" sz="2666" b="1" spc="13" dirty="0" smtClean="0">
                <a:solidFill>
                  <a:srgbClr val="FF0000"/>
                </a:solidFill>
                <a:latin typeface="Verdana"/>
                <a:cs typeface="Verdana"/>
              </a:rPr>
              <a:t>ПОЛЕ МОТОБОЛА И ТРЕКОВАЯ ДОРОЖКА</a:t>
            </a:r>
            <a:endParaRPr lang="bg-BG" sz="2666" b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" r="50000" b="124"/>
          <a:stretch/>
        </p:blipFill>
        <p:spPr bwMode="auto">
          <a:xfrm>
            <a:off x="56625" y="3237897"/>
            <a:ext cx="3693339" cy="3500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204" y="2158690"/>
            <a:ext cx="434073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Количество зрителей – более 1500 человек </a:t>
            </a:r>
            <a:endParaRPr lang="ru-RU" sz="2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986" y="1196752"/>
            <a:ext cx="801641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Количество участников– более 200 человек</a:t>
            </a:r>
          </a:p>
        </p:txBody>
      </p:sp>
      <p:pic>
        <p:nvPicPr>
          <p:cNvPr id="8196" name="Picture 4" descr="C:\Users\User\Desktop\фото для презентации\b2b8a5d3a1152636bb140253a4a1d702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0" b="5218"/>
          <a:stretch/>
        </p:blipFill>
        <p:spPr bwMode="auto">
          <a:xfrm>
            <a:off x="4598970" y="1555783"/>
            <a:ext cx="4308030" cy="2492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"/>
          <a:stretch/>
        </p:blipFill>
        <p:spPr bwMode="auto">
          <a:xfrm>
            <a:off x="4598970" y="3972758"/>
            <a:ext cx="4584388" cy="2912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9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9"/>
          <a:stretch/>
        </p:blipFill>
        <p:spPr bwMode="auto">
          <a:xfrm>
            <a:off x="-1" y="3204898"/>
            <a:ext cx="4524009" cy="3622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bject 2"/>
          <p:cNvSpPr/>
          <p:nvPr/>
        </p:nvSpPr>
        <p:spPr>
          <a:xfrm>
            <a:off x="0" y="1"/>
            <a:ext cx="9141179" cy="1196751"/>
          </a:xfrm>
          <a:custGeom>
            <a:avLst/>
            <a:gdLst/>
            <a:ahLst/>
            <a:cxnLst/>
            <a:rect l="l" t="t" r="r" b="b"/>
            <a:pathLst>
              <a:path w="9128836" h="844423">
                <a:moveTo>
                  <a:pt x="0" y="844423"/>
                </a:moveTo>
                <a:lnTo>
                  <a:pt x="0" y="0"/>
                </a:lnTo>
                <a:lnTo>
                  <a:pt x="9128837" y="0"/>
                </a:lnTo>
                <a:lnTo>
                  <a:pt x="9128837" y="844423"/>
                </a:lnTo>
                <a:lnTo>
                  <a:pt x="0" y="844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sz="267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1" y="6555614"/>
            <a:ext cx="9141179" cy="20098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86270" y="115326"/>
            <a:ext cx="65" cy="8204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endParaRPr lang="bg-BG" sz="2666" i="1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  <a:p>
            <a:endParaRPr lang="bg-BG" sz="2666" i="1" dirty="0">
              <a:latin typeface="Verdana"/>
              <a:cs typeface="Verdana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xmlns="" id="{8B208C55-084F-4E14-9937-5088C6C2E858}"/>
              </a:ext>
            </a:extLst>
          </p:cNvPr>
          <p:cNvSpPr txBox="1"/>
          <p:nvPr/>
        </p:nvSpPr>
        <p:spPr>
          <a:xfrm>
            <a:off x="78590" y="19668"/>
            <a:ext cx="8698150" cy="123072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ru-RU" sz="2666" spc="13" dirty="0" smtClean="0">
                <a:solidFill>
                  <a:schemeClr val="bg2">
                    <a:lumMod val="25000"/>
                  </a:schemeClr>
                </a:solidFill>
                <a:latin typeface="Verdana"/>
                <a:cs typeface="Verdana"/>
              </a:rPr>
              <a:t>Республиканский спортивно-технический центр</a:t>
            </a:r>
          </a:p>
          <a:p>
            <a:pPr algn="ctr"/>
            <a:r>
              <a:rPr lang="ru-RU" sz="2666" b="1" spc="13" dirty="0" smtClean="0">
                <a:solidFill>
                  <a:srgbClr val="FF0000"/>
                </a:solidFill>
                <a:latin typeface="Verdana"/>
                <a:cs typeface="Verdana"/>
              </a:rPr>
              <a:t>ПРОВЕДЕНИЕ ТРЕК-ДНЕЙ, ТАЙМ-АТТАК, </a:t>
            </a:r>
          </a:p>
          <a:p>
            <a:pPr algn="ctr"/>
            <a:r>
              <a:rPr lang="ru-RU" sz="2666" b="1" spc="13" dirty="0" smtClean="0">
                <a:solidFill>
                  <a:srgbClr val="FF0000"/>
                </a:solidFill>
                <a:latin typeface="Verdana"/>
                <a:cs typeface="Verdana"/>
              </a:rPr>
              <a:t>АКАДЕМИЯ АВТОСПОРТА</a:t>
            </a:r>
            <a:endParaRPr lang="bg-BG" sz="2666" b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r="17340"/>
          <a:stretch/>
        </p:blipFill>
        <p:spPr bwMode="auto">
          <a:xfrm>
            <a:off x="155985" y="1542662"/>
            <a:ext cx="4105679" cy="2583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60"/>
          <a:stretch/>
        </p:blipFill>
        <p:spPr bwMode="auto">
          <a:xfrm>
            <a:off x="4261664" y="1988840"/>
            <a:ext cx="4864943" cy="4893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81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1179" cy="6857999"/>
          </a:xfrm>
          <a:custGeom>
            <a:avLst/>
            <a:gdLst/>
            <a:ahLst/>
            <a:cxnLst/>
            <a:rect l="l" t="t" r="r" b="b"/>
            <a:pathLst>
              <a:path w="9128836" h="844423">
                <a:moveTo>
                  <a:pt x="0" y="844423"/>
                </a:moveTo>
                <a:lnTo>
                  <a:pt x="0" y="0"/>
                </a:lnTo>
                <a:lnTo>
                  <a:pt x="9128837" y="0"/>
                </a:lnTo>
                <a:lnTo>
                  <a:pt x="9128837" y="844423"/>
                </a:lnTo>
                <a:lnTo>
                  <a:pt x="0" y="844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 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/>
              <a:cs typeface="Verdana"/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  <a:cs typeface="Verdana"/>
              </a:rPr>
              <a:t>Республиканский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  <a:cs typeface="Verdana"/>
              </a:rPr>
              <a:t>спортивно-технический 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  <a:cs typeface="Verdana"/>
              </a:rPr>
              <a:t>центр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4185" y="2276872"/>
            <a:ext cx="727280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  <a:cs typeface="Verdana"/>
              </a:rPr>
              <a:t>УСЛУГИ</a:t>
            </a:r>
            <a:endParaRPr lang="bg-BG" sz="1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551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Статья Внедорожные мотоцикл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99698"/>
            <a:ext cx="8769567" cy="4221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06817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Индивидуальное занятие по мотокроссу с арендой мотоцикла на гоночной трассе:</a:t>
            </a:r>
          </a:p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Время занятия – 40 мин.</a:t>
            </a:r>
          </a:p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Время нахождения на гоночной трассе – 20 мин.</a:t>
            </a:r>
          </a:p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Стоимость – 150 руб. 00 коп.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/>
        </p:nvSpPr>
        <p:spPr>
          <a:xfrm>
            <a:off x="0" y="1"/>
            <a:ext cx="9141179" cy="1196751"/>
          </a:xfrm>
          <a:custGeom>
            <a:avLst/>
            <a:gdLst/>
            <a:ahLst/>
            <a:cxnLst/>
            <a:rect l="l" t="t" r="r" b="b"/>
            <a:pathLst>
              <a:path w="9128836" h="844423">
                <a:moveTo>
                  <a:pt x="0" y="844423"/>
                </a:moveTo>
                <a:lnTo>
                  <a:pt x="0" y="0"/>
                </a:lnTo>
                <a:lnTo>
                  <a:pt x="9128837" y="0"/>
                </a:lnTo>
                <a:lnTo>
                  <a:pt x="9128837" y="844423"/>
                </a:lnTo>
                <a:lnTo>
                  <a:pt x="0" y="844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sz="267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1" y="6555614"/>
            <a:ext cx="9141179" cy="20098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86270" y="115326"/>
            <a:ext cx="65" cy="8204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endParaRPr lang="bg-BG" sz="2666" i="1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  <a:p>
            <a:endParaRPr lang="bg-BG" sz="2666" i="1" dirty="0">
              <a:latin typeface="Verdana"/>
              <a:cs typeface="Verdana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xmlns="" id="{8B208C55-084F-4E14-9937-5088C6C2E858}"/>
              </a:ext>
            </a:extLst>
          </p:cNvPr>
          <p:cNvSpPr txBox="1"/>
          <p:nvPr/>
        </p:nvSpPr>
        <p:spPr>
          <a:xfrm>
            <a:off x="78590" y="115326"/>
            <a:ext cx="8681416" cy="8204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ru-RU" sz="2666" spc="13" dirty="0" smtClean="0">
                <a:solidFill>
                  <a:schemeClr val="bg2">
                    <a:lumMod val="25000"/>
                  </a:schemeClr>
                </a:solidFill>
                <a:latin typeface="Verdana"/>
                <a:cs typeface="Verdana"/>
              </a:rPr>
              <a:t>Республиканский спортивно-технический центр</a:t>
            </a:r>
          </a:p>
          <a:p>
            <a:pPr algn="ctr"/>
            <a:r>
              <a:rPr lang="ru-RU" sz="2666" b="1" spc="13" dirty="0" smtClean="0">
                <a:solidFill>
                  <a:srgbClr val="FF0000"/>
                </a:solidFill>
                <a:latin typeface="Verdana"/>
                <a:cs typeface="Verdana"/>
              </a:rPr>
              <a:t>ПРОКАТ КАРТОВ</a:t>
            </a:r>
            <a:endParaRPr lang="bg-BG" sz="2666" b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1026" name="Picture 2" descr="Прокат картов в РСТЦ ДОСАА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68" y="1323904"/>
            <a:ext cx="8300641" cy="5332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08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63" y="3292212"/>
            <a:ext cx="4472937" cy="3447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518" y="43931"/>
            <a:ext cx="4975482" cy="2996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3"/>
          <a:stretch/>
        </p:blipFill>
        <p:spPr bwMode="auto">
          <a:xfrm>
            <a:off x="17100" y="3122936"/>
            <a:ext cx="4701129" cy="3735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179" y="620688"/>
            <a:ext cx="40167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Индивидуальные занятия 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по скоростному маневрированию на автомобилях </a:t>
            </a:r>
            <a:endParaRPr lang="ru-RU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TIME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ATTACK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»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арендой гоночного автомобиля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Время занятия – 2 часа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12054" y="3411239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Porsce</a:t>
            </a:r>
            <a:r>
              <a:rPr lang="en-US" sz="1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Cayman S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Стоимость – 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1400 </a:t>
            </a:r>
            <a:r>
              <a:rPr lang="ru-RU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руб. 00 коп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292213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Mazda MX5 NB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Стоимость – 800 руб. 00 коп.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06274" y="43931"/>
            <a:ext cx="3389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Mazda MX5 ND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Стоимость – </a:t>
            </a:r>
            <a:r>
              <a:rPr lang="en-US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1200 </a:t>
            </a:r>
            <a:r>
              <a:rPr lang="ru-RU" sz="16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руб. 00 коп.</a:t>
            </a:r>
            <a:endParaRPr lang="en-US" sz="16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1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5984" y="260647"/>
            <a:ext cx="8376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Индивидуальное занятие по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шоссейно-кольцевым автомобильным гонкам с 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арендой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автомобиля 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на гоночной трассе:</a:t>
            </a:r>
          </a:p>
          <a:p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Время занятия –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 часа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Стоимость 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1 100 руб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. 00 коп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Возможна организация парных заездов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r="17340"/>
          <a:stretch/>
        </p:blipFill>
        <p:spPr bwMode="auto">
          <a:xfrm>
            <a:off x="683568" y="1742076"/>
            <a:ext cx="7728384" cy="4863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10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мотоцикл, внешний, мужчина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828F5CD8-3617-4B69-90C2-B89C3E7BCC3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4" y="4763"/>
            <a:ext cx="7850364" cy="6877573"/>
          </a:xfrm>
          <a:prstGeom prst="rect">
            <a:avLst/>
          </a:prstGeom>
        </p:spPr>
      </p:pic>
      <p:pic>
        <p:nvPicPr>
          <p:cNvPr id="15" name="Picture 13" descr="01.png">
            <a:extLst>
              <a:ext uri="{FF2B5EF4-FFF2-40B4-BE49-F238E27FC236}">
                <a16:creationId xmlns:a16="http://schemas.microsoft.com/office/drawing/2014/main" xmlns="" id="{B51778E0-41FC-47FA-9B82-C02467A7A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50" y="820482"/>
            <a:ext cx="8112342" cy="6061853"/>
          </a:xfrm>
          <a:prstGeom prst="rect">
            <a:avLst/>
          </a:prstGeom>
        </p:spPr>
      </p:pic>
      <p:sp>
        <p:nvSpPr>
          <p:cNvPr id="16" name="object 2"/>
          <p:cNvSpPr/>
          <p:nvPr/>
        </p:nvSpPr>
        <p:spPr>
          <a:xfrm>
            <a:off x="0" y="1"/>
            <a:ext cx="9141179" cy="820481"/>
          </a:xfrm>
          <a:custGeom>
            <a:avLst/>
            <a:gdLst/>
            <a:ahLst/>
            <a:cxnLst/>
            <a:rect l="l" t="t" r="r" b="b"/>
            <a:pathLst>
              <a:path w="9128836" h="844423">
                <a:moveTo>
                  <a:pt x="0" y="844423"/>
                </a:moveTo>
                <a:lnTo>
                  <a:pt x="0" y="0"/>
                </a:lnTo>
                <a:lnTo>
                  <a:pt x="9128837" y="0"/>
                </a:lnTo>
                <a:lnTo>
                  <a:pt x="9128837" y="844423"/>
                </a:lnTo>
                <a:lnTo>
                  <a:pt x="0" y="844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sz="267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1" y="6555614"/>
            <a:ext cx="9141179" cy="20098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86270" y="115326"/>
            <a:ext cx="65" cy="8204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endParaRPr lang="bg-BG" sz="2666" i="1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  <a:p>
            <a:endParaRPr lang="bg-BG" sz="2666" i="1" dirty="0">
              <a:latin typeface="Verdana"/>
              <a:cs typeface="Verdana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xmlns="" id="{8B208C55-084F-4E14-9937-5088C6C2E858}"/>
              </a:ext>
            </a:extLst>
          </p:cNvPr>
          <p:cNvSpPr txBox="1"/>
          <p:nvPr/>
        </p:nvSpPr>
        <p:spPr>
          <a:xfrm>
            <a:off x="155986" y="204862"/>
            <a:ext cx="8681416" cy="41024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ru-RU" sz="2666" spc="13" dirty="0" smtClean="0">
                <a:solidFill>
                  <a:schemeClr val="bg2">
                    <a:lumMod val="25000"/>
                  </a:schemeClr>
                </a:solidFill>
                <a:latin typeface="Verdana"/>
                <a:cs typeface="Verdana"/>
              </a:rPr>
              <a:t>Республиканский спортивно-технический центр</a:t>
            </a:r>
            <a:endParaRPr lang="bg-BG" sz="2666" dirty="0">
              <a:solidFill>
                <a:schemeClr val="bg2">
                  <a:lumMod val="2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E0CC0D-852B-4E51-AAA1-7DE3C19AB77F}"/>
              </a:ext>
            </a:extLst>
          </p:cNvPr>
          <p:cNvSpPr txBox="1"/>
          <p:nvPr/>
        </p:nvSpPr>
        <p:spPr>
          <a:xfrm>
            <a:off x="1122493" y="1381699"/>
            <a:ext cx="211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974F418-D442-47E8-B76F-ADEAABA85545}"/>
              </a:ext>
            </a:extLst>
          </p:cNvPr>
          <p:cNvSpPr/>
          <p:nvPr/>
        </p:nvSpPr>
        <p:spPr>
          <a:xfrm>
            <a:off x="251519" y="820482"/>
            <a:ext cx="5904657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DCB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Включает в себя:</a:t>
            </a:r>
          </a:p>
          <a:p>
            <a:endParaRPr lang="ru-RU" sz="800" b="1" dirty="0" smtClean="0">
              <a:solidFill>
                <a:srgbClr val="6DCB6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3619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Административно-бытовое здание технических видов спорта</a:t>
            </a:r>
          </a:p>
          <a:p>
            <a:pPr marL="3175" indent="358775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Надземный гараж стоянка для картингов</a:t>
            </a:r>
          </a:p>
          <a:p>
            <a:pPr indent="3619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Гараж-стоянка для хранения </a:t>
            </a: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мототехники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3619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судейское</a:t>
            </a:r>
          </a:p>
          <a:p>
            <a:pPr indent="3619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Склад для хранения негорючего оборудования и негорючего инвентаря</a:t>
            </a:r>
          </a:p>
          <a:p>
            <a:pPr indent="3619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Бокс технического контроля трассы картинга</a:t>
            </a:r>
          </a:p>
          <a:p>
            <a:pPr marL="14288" indent="347663">
              <a:buFont typeface="Wingdings" pitchFamily="2" charset="2"/>
              <a:buChar char="Ø"/>
            </a:pP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Картодром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3619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Два автодрома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(учебные площадки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секции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автоспорта, мотоспорта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картинга)</a:t>
            </a:r>
          </a:p>
          <a:p>
            <a:pPr indent="361950">
              <a:buFont typeface="Wingdings" pitchFamily="2" charset="2"/>
              <a:buChar char="Ø"/>
            </a:pP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Мотокроссовую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трассу</a:t>
            </a:r>
          </a:p>
          <a:p>
            <a:pPr indent="3619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Трековый стадион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мотобольным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полем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02953C0C-D285-48B8-A388-D2D3E1E3E3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730"/>
                    </a14:imgEffect>
                    <a14:imgEffect>
                      <a14:saturation sat="2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82" y="458"/>
            <a:ext cx="9660365" cy="685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8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88640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Индивидуальные </a:t>
            </a:r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тренировки по картингу с арендой карта и гоночной трассы</a:t>
            </a:r>
          </a:p>
          <a:p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Время тренировки – 1 час</a:t>
            </a:r>
          </a:p>
          <a:p>
            <a:r>
              <a:rPr lang="ru-RU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Стоимость – 500 руб. 00 коп.</a:t>
            </a:r>
            <a:endParaRPr lang="ru-RU" sz="2000" dirty="0"/>
          </a:p>
        </p:txBody>
      </p:sp>
      <p:pic>
        <p:nvPicPr>
          <p:cNvPr id="4100" name="Picture 4" descr="Смотрите, какая акция: Картинг на открытом картодроме со скидкой до 50% от  Slivki.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3478"/>
            <a:ext cx="8424936" cy="519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91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55568" y="3429000"/>
            <a:ext cx="388843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Время </a:t>
            </a:r>
            <a:r>
              <a:rPr lang="ru-RU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тренировки – 1</a:t>
            </a:r>
            <a:r>
              <a:rPr lang="ru-RU" sz="1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час</a:t>
            </a:r>
          </a:p>
          <a:p>
            <a:endParaRPr lang="ru-RU" sz="19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Стоимость – </a:t>
            </a:r>
            <a:r>
              <a:rPr lang="ru-RU" sz="1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300 руб</a:t>
            </a:r>
            <a:r>
              <a:rPr lang="ru-RU" sz="1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00 </a:t>
            </a:r>
            <a:r>
              <a:rPr lang="ru-RU" sz="1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коп.</a:t>
            </a:r>
            <a:endParaRPr lang="ru-RU" sz="1900" dirty="0"/>
          </a:p>
        </p:txBody>
      </p:sp>
      <p:pic>
        <p:nvPicPr>
          <p:cNvPr id="5122" name="Picture 2" descr="Под Минском прошли трековые гонки в снегу и гряз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5292080" cy="3526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Большие гонки — летние трековые автогонки (фото 93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0" b="8005"/>
          <a:stretch/>
        </p:blipFill>
        <p:spPr bwMode="auto">
          <a:xfrm>
            <a:off x="3833073" y="0"/>
            <a:ext cx="5328356" cy="3307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5" y="476672"/>
            <a:ext cx="3672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Индивидуальные занятия по трековым автомобильным гонкам  с арендой автомобиля и трека</a:t>
            </a:r>
          </a:p>
        </p:txBody>
      </p:sp>
    </p:spTree>
    <p:extLst>
      <p:ext uri="{BB962C8B-B14F-4D97-AF65-F5344CB8AC3E}">
        <p14:creationId xmlns:p14="http://schemas.microsoft.com/office/powerpoint/2010/main" val="1215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3811" y="140439"/>
            <a:ext cx="8710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Индивидуальные занятия по </a:t>
            </a:r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мотоболу с арендой мотоцикла и мотобольного поля. Возможны групповые занятия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Время – 1 час </a:t>
            </a:r>
          </a:p>
          <a:p>
            <a:pPr lvl="0"/>
            <a:r>
              <a:rPr lang="ru-RU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Стоимость – 200 руб. 00 коп. </a:t>
            </a:r>
            <a:endParaRPr lang="ru-RU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 descr="Мотобол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920880" cy="5287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32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к попасть в дрифт: рассказы гонщиков РДС, деньги, машины - Чемпиона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6" y="1698316"/>
            <a:ext cx="8040901" cy="4981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3" y="332656"/>
            <a:ext cx="811215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Индивидуальные занятия по </a:t>
            </a:r>
            <a:r>
              <a:rPr lang="ru-RU" sz="19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дрифтингу</a:t>
            </a:r>
            <a:r>
              <a:rPr lang="ru-RU" sz="1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 </a:t>
            </a:r>
            <a:r>
              <a:rPr lang="ru-RU" sz="1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арендой </a:t>
            </a:r>
            <a:r>
              <a:rPr lang="ru-RU" sz="1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машины и гоночной трассы.</a:t>
            </a:r>
            <a:endParaRPr lang="ru-RU" sz="1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ru-RU" sz="1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Время – 1 час </a:t>
            </a:r>
          </a:p>
          <a:p>
            <a:pPr lvl="0"/>
            <a:r>
              <a:rPr lang="ru-RU" sz="1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Стоимость – </a:t>
            </a:r>
            <a:r>
              <a:rPr lang="ru-RU" sz="1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650 </a:t>
            </a:r>
            <a:r>
              <a:rPr lang="ru-RU" sz="1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руб. 00 коп. </a:t>
            </a:r>
          </a:p>
        </p:txBody>
      </p:sp>
    </p:spTree>
    <p:extLst>
      <p:ext uri="{BB962C8B-B14F-4D97-AF65-F5344CB8AC3E}">
        <p14:creationId xmlns:p14="http://schemas.microsoft.com/office/powerpoint/2010/main" val="334765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Дрифт такси» в Минске - подарочный сертификат Surprise.by, цена, отзыв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571" y="0"/>
            <a:ext cx="4320480" cy="3240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Вход Вход для участников RDS Комитет дрифта Российская автомобильная  федерация Контакты vk fb twitter youtube telegram tik-tok Генеральный  спонсор Aimol Главная Расписание Результаты Пилоты Магазин Медиа Партнеры  Для пресс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2" y="3068960"/>
            <a:ext cx="5679149" cy="3786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12348"/>
            <a:ext cx="39439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Дрифт</a:t>
            </a:r>
            <a:r>
              <a:rPr lang="ru-RU" sz="36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-такси</a:t>
            </a: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36232" y="3861048"/>
            <a:ext cx="32282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Стоимость – </a:t>
            </a:r>
            <a:endParaRPr lang="ru-RU" sz="2000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ru-RU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100 </a:t>
            </a:r>
            <a:r>
              <a:rPr lang="ru-RU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руб. 00 коп. 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проезда </a:t>
            </a:r>
          </a:p>
        </p:txBody>
      </p:sp>
    </p:spTree>
    <p:extLst>
      <p:ext uri="{BB962C8B-B14F-4D97-AF65-F5344CB8AC3E}">
        <p14:creationId xmlns:p14="http://schemas.microsoft.com/office/powerpoint/2010/main" val="414515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Испытано на себе: сколько стоят покатушки на новом треке ценой $13 мл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3"/>
            <a:ext cx="8382000" cy="4191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5233" y="260648"/>
            <a:ext cx="84052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Обзорная экскурсия по спортивному комплексу</a:t>
            </a:r>
          </a:p>
          <a:p>
            <a:pPr lvl="0"/>
            <a:endParaRPr lang="ru-RU" sz="1400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ru-RU" sz="2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Время – 1 час</a:t>
            </a:r>
          </a:p>
          <a:p>
            <a:pPr lvl="0"/>
            <a:r>
              <a:rPr lang="ru-RU" sz="2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Индивидуальная – 50 руб. 00 коп.</a:t>
            </a:r>
          </a:p>
          <a:p>
            <a:pPr lvl="0"/>
            <a:r>
              <a:rPr lang="ru-RU" sz="2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Групповая от 5 чел. – 10 руб. 00 коп. </a:t>
            </a: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4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мотоцикл, внешний, мужчина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828F5CD8-3617-4B69-90C2-B89C3E7BCC3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4" y="4763"/>
            <a:ext cx="7850364" cy="6877573"/>
          </a:xfrm>
          <a:prstGeom prst="rect">
            <a:avLst/>
          </a:prstGeom>
        </p:spPr>
      </p:pic>
      <p:pic>
        <p:nvPicPr>
          <p:cNvPr id="15" name="Picture 13" descr="01.png">
            <a:extLst>
              <a:ext uri="{FF2B5EF4-FFF2-40B4-BE49-F238E27FC236}">
                <a16:creationId xmlns:a16="http://schemas.microsoft.com/office/drawing/2014/main" xmlns="" id="{B51778E0-41FC-47FA-9B82-C02467A7A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50" y="820482"/>
            <a:ext cx="8112342" cy="6061853"/>
          </a:xfrm>
          <a:prstGeom prst="rect">
            <a:avLst/>
          </a:prstGeom>
        </p:spPr>
      </p:pic>
      <p:sp>
        <p:nvSpPr>
          <p:cNvPr id="16" name="object 2"/>
          <p:cNvSpPr/>
          <p:nvPr/>
        </p:nvSpPr>
        <p:spPr>
          <a:xfrm>
            <a:off x="0" y="1"/>
            <a:ext cx="9141179" cy="820481"/>
          </a:xfrm>
          <a:custGeom>
            <a:avLst/>
            <a:gdLst/>
            <a:ahLst/>
            <a:cxnLst/>
            <a:rect l="l" t="t" r="r" b="b"/>
            <a:pathLst>
              <a:path w="9128836" h="844423">
                <a:moveTo>
                  <a:pt x="0" y="844423"/>
                </a:moveTo>
                <a:lnTo>
                  <a:pt x="0" y="0"/>
                </a:lnTo>
                <a:lnTo>
                  <a:pt x="9128837" y="0"/>
                </a:lnTo>
                <a:lnTo>
                  <a:pt x="9128837" y="844423"/>
                </a:lnTo>
                <a:lnTo>
                  <a:pt x="0" y="844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sz="267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1" y="6555614"/>
            <a:ext cx="9141179" cy="20098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86270" y="115326"/>
            <a:ext cx="65" cy="8204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endParaRPr lang="bg-BG" sz="2666" i="1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  <a:p>
            <a:endParaRPr lang="bg-BG" sz="2666" i="1" dirty="0">
              <a:latin typeface="Verdana"/>
              <a:cs typeface="Verdana"/>
            </a:endParaRPr>
          </a:p>
        </p:txBody>
      </p:sp>
      <p:pic>
        <p:nvPicPr>
          <p:cNvPr id="1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178" y="5923379"/>
            <a:ext cx="619442" cy="958956"/>
          </a:xfrm>
          <a:prstGeom prst="rect">
            <a:avLst/>
          </a:prstGeom>
        </p:spPr>
      </p:pic>
      <p:sp>
        <p:nvSpPr>
          <p:cNvPr id="12" name="text 1">
            <a:extLst>
              <a:ext uri="{FF2B5EF4-FFF2-40B4-BE49-F238E27FC236}">
                <a16:creationId xmlns:a16="http://schemas.microsoft.com/office/drawing/2014/main" xmlns="" id="{8B208C55-084F-4E14-9937-5088C6C2E858}"/>
              </a:ext>
            </a:extLst>
          </p:cNvPr>
          <p:cNvSpPr txBox="1"/>
          <p:nvPr/>
        </p:nvSpPr>
        <p:spPr>
          <a:xfrm>
            <a:off x="155986" y="204862"/>
            <a:ext cx="8681416" cy="41024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ru-RU" sz="2666" spc="13" dirty="0" smtClean="0">
                <a:solidFill>
                  <a:schemeClr val="bg2">
                    <a:lumMod val="25000"/>
                  </a:schemeClr>
                </a:solidFill>
                <a:latin typeface="Verdana"/>
                <a:cs typeface="Verdana"/>
              </a:rPr>
              <a:t>Республиканский спортивно-технический центр</a:t>
            </a:r>
            <a:endParaRPr lang="bg-BG" sz="2666" dirty="0">
              <a:solidFill>
                <a:schemeClr val="bg2">
                  <a:lumMod val="2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E0CC0D-852B-4E51-AAA1-7DE3C19AB77F}"/>
              </a:ext>
            </a:extLst>
          </p:cNvPr>
          <p:cNvSpPr txBox="1"/>
          <p:nvPr/>
        </p:nvSpPr>
        <p:spPr>
          <a:xfrm>
            <a:off x="1122493" y="1381699"/>
            <a:ext cx="211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974F418-D442-47E8-B76F-ADEAABA85545}"/>
              </a:ext>
            </a:extLst>
          </p:cNvPr>
          <p:cNvSpPr/>
          <p:nvPr/>
        </p:nvSpPr>
        <p:spPr>
          <a:xfrm>
            <a:off x="251519" y="820482"/>
            <a:ext cx="5904657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DCB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Включает в себя:</a:t>
            </a:r>
          </a:p>
          <a:p>
            <a:endParaRPr lang="ru-RU" sz="800" b="1" dirty="0" smtClean="0">
              <a:solidFill>
                <a:srgbClr val="6DCB6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3619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Административно-бытовое здание технических видов спорта</a:t>
            </a:r>
          </a:p>
          <a:p>
            <a:pPr marL="3175" indent="358775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Надземный гараж стоянка для картингов</a:t>
            </a:r>
          </a:p>
          <a:p>
            <a:pPr indent="3619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Гараж-стоянка для хранения </a:t>
            </a: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мототехники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3619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Здание судейское</a:t>
            </a:r>
          </a:p>
          <a:p>
            <a:pPr indent="3619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Склад для хранения негорючего оборудования и негорючего инвентаря</a:t>
            </a:r>
          </a:p>
          <a:p>
            <a:pPr indent="3619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Бокс технического контроля трассы картинга</a:t>
            </a:r>
          </a:p>
          <a:p>
            <a:pPr marL="14288" indent="347663">
              <a:buFont typeface="Wingdings" pitchFamily="2" charset="2"/>
              <a:buChar char="Ø"/>
            </a:pP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Картодром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3619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Два автодрома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(учебные площадки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секции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автоспорта, мотоспорта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картинга)</a:t>
            </a:r>
          </a:p>
          <a:p>
            <a:pPr indent="361950">
              <a:buFont typeface="Wingdings" pitchFamily="2" charset="2"/>
              <a:buChar char="Ø"/>
            </a:pP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Мотокроссовую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трассу</a:t>
            </a:r>
          </a:p>
          <a:p>
            <a:pPr indent="3619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Трековый стадион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мотобольным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полем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53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мотоцикл, внешний, мужчина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828F5CD8-3617-4B69-90C2-B89C3E7BCC3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4" y="4763"/>
            <a:ext cx="7850364" cy="6877573"/>
          </a:xfrm>
          <a:prstGeom prst="rect">
            <a:avLst/>
          </a:prstGeom>
        </p:spPr>
      </p:pic>
      <p:pic>
        <p:nvPicPr>
          <p:cNvPr id="15" name="Picture 13" descr="01.png">
            <a:extLst>
              <a:ext uri="{FF2B5EF4-FFF2-40B4-BE49-F238E27FC236}">
                <a16:creationId xmlns:a16="http://schemas.microsoft.com/office/drawing/2014/main" xmlns="" id="{B51778E0-41FC-47FA-9B82-C02467A7A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50" y="820482"/>
            <a:ext cx="8545128" cy="6061853"/>
          </a:xfrm>
          <a:prstGeom prst="rect">
            <a:avLst/>
          </a:prstGeom>
        </p:spPr>
      </p:pic>
      <p:sp>
        <p:nvSpPr>
          <p:cNvPr id="16" name="object 2"/>
          <p:cNvSpPr/>
          <p:nvPr/>
        </p:nvSpPr>
        <p:spPr>
          <a:xfrm>
            <a:off x="0" y="1"/>
            <a:ext cx="9141179" cy="820481"/>
          </a:xfrm>
          <a:custGeom>
            <a:avLst/>
            <a:gdLst/>
            <a:ahLst/>
            <a:cxnLst/>
            <a:rect l="l" t="t" r="r" b="b"/>
            <a:pathLst>
              <a:path w="9128836" h="844423">
                <a:moveTo>
                  <a:pt x="0" y="844423"/>
                </a:moveTo>
                <a:lnTo>
                  <a:pt x="0" y="0"/>
                </a:lnTo>
                <a:lnTo>
                  <a:pt x="9128837" y="0"/>
                </a:lnTo>
                <a:lnTo>
                  <a:pt x="9128837" y="844423"/>
                </a:lnTo>
                <a:lnTo>
                  <a:pt x="0" y="844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sz="267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2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1" y="6555614"/>
            <a:ext cx="9141179" cy="20098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86270" y="115326"/>
            <a:ext cx="65" cy="8204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endParaRPr lang="bg-BG" sz="2666" i="1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  <a:p>
            <a:endParaRPr lang="bg-BG" sz="2666" i="1" dirty="0">
              <a:latin typeface="Verdana"/>
              <a:cs typeface="Verdana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xmlns="" id="{8B208C55-084F-4E14-9937-5088C6C2E858}"/>
              </a:ext>
            </a:extLst>
          </p:cNvPr>
          <p:cNvSpPr txBox="1"/>
          <p:nvPr/>
        </p:nvSpPr>
        <p:spPr>
          <a:xfrm>
            <a:off x="155986" y="204862"/>
            <a:ext cx="8681416" cy="41024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ru-RU" sz="2666" spc="13" dirty="0" smtClean="0">
                <a:solidFill>
                  <a:schemeClr val="bg2">
                    <a:lumMod val="25000"/>
                  </a:schemeClr>
                </a:solidFill>
                <a:latin typeface="Verdana"/>
                <a:cs typeface="Verdana"/>
              </a:rPr>
              <a:t>Республиканский спортивно-технический центр</a:t>
            </a:r>
            <a:endParaRPr lang="bg-BG" sz="2666" dirty="0">
              <a:solidFill>
                <a:schemeClr val="bg2">
                  <a:lumMod val="2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E0CC0D-852B-4E51-AAA1-7DE3C19AB77F}"/>
              </a:ext>
            </a:extLst>
          </p:cNvPr>
          <p:cNvSpPr txBox="1"/>
          <p:nvPr/>
        </p:nvSpPr>
        <p:spPr>
          <a:xfrm>
            <a:off x="1122493" y="1381699"/>
            <a:ext cx="211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974F418-D442-47E8-B76F-ADEAABA85545}"/>
              </a:ext>
            </a:extLst>
          </p:cNvPr>
          <p:cNvSpPr/>
          <p:nvPr/>
        </p:nvSpPr>
        <p:spPr>
          <a:xfrm>
            <a:off x="0" y="816875"/>
            <a:ext cx="612068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6DCB6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Организует: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Выставки и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презентации автомобилей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Республиканские и международные соревнования по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Картингу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Картинг-слалому</a:t>
            </a:r>
          </a:p>
          <a:p>
            <a:pPr marL="14288" indent="166688">
              <a:buFontTx/>
              <a:buChar char="-"/>
            </a:pP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Дрифт-трайкингу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4288" indent="166688">
              <a:buFontTx/>
              <a:buChar char="-"/>
            </a:pP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Дрифтингу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4288" indent="166688">
              <a:buFontTx/>
              <a:buChar char="-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Скоростному маневрированию</a:t>
            </a:r>
          </a:p>
          <a:p>
            <a:pPr marL="14288" indent="166688">
              <a:buFontTx/>
              <a:buChar char="-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Шоссейно-кольцевым гонкам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автомобилях</a:t>
            </a:r>
          </a:p>
          <a:p>
            <a:pPr marL="14288" indent="166688">
              <a:buFontTx/>
              <a:buChar char="-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Шоссейно-кольцевым гонкам на мотоциклах</a:t>
            </a:r>
          </a:p>
          <a:p>
            <a:pPr marL="14288" indent="166688">
              <a:buFontTx/>
              <a:buChar char="-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Мотокроссу</a:t>
            </a:r>
          </a:p>
          <a:p>
            <a:pPr marL="14288" indent="166688">
              <a:buFontTx/>
              <a:buChar char="-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Мотоболу</a:t>
            </a:r>
          </a:p>
          <a:p>
            <a:pPr marL="14288" indent="166688">
              <a:buFontTx/>
              <a:buChar char="-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Трековым автомобильным гонкам</a:t>
            </a:r>
          </a:p>
          <a:p>
            <a:pPr marL="14288" indent="166688">
              <a:buFontTx/>
              <a:buChar char="-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Тайм-</a:t>
            </a: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аттак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4288" indent="166688">
              <a:buFontTx/>
              <a:buChar char="-"/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другое</a:t>
            </a:r>
            <a:endParaRPr lang="en-US" b="1" dirty="0">
              <a:solidFill>
                <a:srgbClr val="6DCB6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62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/>
        </p:nvSpPr>
        <p:spPr>
          <a:xfrm>
            <a:off x="0" y="2"/>
            <a:ext cx="9141179" cy="816874"/>
          </a:xfrm>
          <a:custGeom>
            <a:avLst/>
            <a:gdLst/>
            <a:ahLst/>
            <a:cxnLst/>
            <a:rect l="l" t="t" r="r" b="b"/>
            <a:pathLst>
              <a:path w="9128836" h="844423">
                <a:moveTo>
                  <a:pt x="0" y="844423"/>
                </a:moveTo>
                <a:lnTo>
                  <a:pt x="0" y="0"/>
                </a:lnTo>
                <a:lnTo>
                  <a:pt x="9128837" y="0"/>
                </a:lnTo>
                <a:lnTo>
                  <a:pt x="9128837" y="844423"/>
                </a:lnTo>
                <a:lnTo>
                  <a:pt x="0" y="844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sz="267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1" y="6555614"/>
            <a:ext cx="9141179" cy="20098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86270" y="115326"/>
            <a:ext cx="65" cy="8204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endParaRPr lang="bg-BG" sz="2666" i="1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  <a:p>
            <a:endParaRPr lang="bg-BG" sz="2666" i="1" dirty="0">
              <a:latin typeface="Verdana"/>
              <a:cs typeface="Verdana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xmlns="" id="{8B208C55-084F-4E14-9937-5088C6C2E858}"/>
              </a:ext>
            </a:extLst>
          </p:cNvPr>
          <p:cNvSpPr txBox="1"/>
          <p:nvPr/>
        </p:nvSpPr>
        <p:spPr>
          <a:xfrm>
            <a:off x="155986" y="204862"/>
            <a:ext cx="8681416" cy="41024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ru-RU" sz="2666" spc="13" dirty="0" smtClean="0">
                <a:solidFill>
                  <a:schemeClr val="bg2">
                    <a:lumMod val="25000"/>
                  </a:schemeClr>
                </a:solidFill>
                <a:latin typeface="Verdana"/>
                <a:cs typeface="Verdana"/>
              </a:rPr>
              <a:t>Республиканский спортивно-технический центр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E0CC0D-852B-4E51-AAA1-7DE3C19AB77F}"/>
              </a:ext>
            </a:extLst>
          </p:cNvPr>
          <p:cNvSpPr txBox="1"/>
          <p:nvPr/>
        </p:nvSpPr>
        <p:spPr>
          <a:xfrm>
            <a:off x="1122493" y="1381699"/>
            <a:ext cx="211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974F418-D442-47E8-B76F-ADEAABA85545}"/>
              </a:ext>
            </a:extLst>
          </p:cNvPr>
          <p:cNvSpPr/>
          <p:nvPr/>
        </p:nvSpPr>
        <p:spPr>
          <a:xfrm>
            <a:off x="140753" y="735368"/>
            <a:ext cx="8837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административном здании расположены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УЧЕБНЫЕ КЛАССЫ, ЗАЛ ДЛЯ ПЕРЕГОВОРОВ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D:\Мои документы\КУШНЕР\фото для презентации\20200811_1129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5"/>
          <a:stretch/>
        </p:blipFill>
        <p:spPr bwMode="auto">
          <a:xfrm>
            <a:off x="155986" y="3964396"/>
            <a:ext cx="4670152" cy="2435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Мои документы\КУШНЕР\фото для презентации\20200811_1130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7"/>
          <a:stretch/>
        </p:blipFill>
        <p:spPr bwMode="auto">
          <a:xfrm>
            <a:off x="4965960" y="3964396"/>
            <a:ext cx="4203600" cy="2435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7"/>
          <a:stretch/>
        </p:blipFill>
        <p:spPr bwMode="auto">
          <a:xfrm>
            <a:off x="4635119" y="1381699"/>
            <a:ext cx="4534441" cy="2571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3"/>
          <a:stretch/>
        </p:blipFill>
        <p:spPr bwMode="auto">
          <a:xfrm>
            <a:off x="86335" y="1434996"/>
            <a:ext cx="4726444" cy="2465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42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1"/>
            <a:ext cx="9141179" cy="980727"/>
          </a:xfrm>
          <a:custGeom>
            <a:avLst/>
            <a:gdLst/>
            <a:ahLst/>
            <a:cxnLst/>
            <a:rect l="l" t="t" r="r" b="b"/>
            <a:pathLst>
              <a:path w="9128836" h="844423">
                <a:moveTo>
                  <a:pt x="0" y="844423"/>
                </a:moveTo>
                <a:lnTo>
                  <a:pt x="0" y="0"/>
                </a:lnTo>
                <a:lnTo>
                  <a:pt x="9128837" y="0"/>
                </a:lnTo>
                <a:lnTo>
                  <a:pt x="9128837" y="844423"/>
                </a:lnTo>
                <a:lnTo>
                  <a:pt x="0" y="844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ru-RU" sz="2800" spc="13" dirty="0" smtClean="0">
                <a:solidFill>
                  <a:schemeClr val="bg2">
                    <a:lumMod val="25000"/>
                  </a:schemeClr>
                </a:solidFill>
                <a:latin typeface="Verdana"/>
                <a:cs typeface="Verdana"/>
              </a:rPr>
              <a:t>Республиканский спортивно-технический центр</a:t>
            </a:r>
          </a:p>
          <a:p>
            <a:pPr algn="ctr"/>
            <a:r>
              <a:rPr lang="ru-RU" sz="2800" b="1" spc="13" dirty="0" smtClean="0">
                <a:solidFill>
                  <a:srgbClr val="FF0000"/>
                </a:solidFill>
                <a:latin typeface="Verdana"/>
                <a:cs typeface="Verdana"/>
              </a:rPr>
              <a:t>КИБЕРСПОРТ</a:t>
            </a:r>
            <a:endParaRPr lang="bg-BG" sz="2800" b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" y="1052736"/>
            <a:ext cx="9136244" cy="5805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1052736"/>
            <a:ext cx="4179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Используется в процессе обучения и подготовки спортсменов</a:t>
            </a:r>
            <a:endParaRPr lang="ru-RU" sz="20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/>
        </p:nvSpPr>
        <p:spPr>
          <a:xfrm>
            <a:off x="1" y="3124594"/>
            <a:ext cx="9144000" cy="836711"/>
          </a:xfrm>
          <a:custGeom>
            <a:avLst/>
            <a:gdLst/>
            <a:ahLst/>
            <a:cxnLst/>
            <a:rect l="l" t="t" r="r" b="b"/>
            <a:pathLst>
              <a:path w="9128836" h="844423">
                <a:moveTo>
                  <a:pt x="0" y="844423"/>
                </a:moveTo>
                <a:lnTo>
                  <a:pt x="0" y="0"/>
                </a:lnTo>
                <a:lnTo>
                  <a:pt x="9128837" y="0"/>
                </a:lnTo>
                <a:lnTo>
                  <a:pt x="9128837" y="844423"/>
                </a:lnTo>
                <a:lnTo>
                  <a:pt x="0" y="844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lang="ru-RU" sz="2800" spc="13" dirty="0" smtClean="0">
              <a:solidFill>
                <a:schemeClr val="bg2">
                  <a:lumMod val="2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0" r="13371"/>
          <a:stretch/>
        </p:blipFill>
        <p:spPr bwMode="auto">
          <a:xfrm>
            <a:off x="5027315" y="3961305"/>
            <a:ext cx="4116685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6" r="20263"/>
          <a:stretch/>
        </p:blipFill>
        <p:spPr bwMode="auto">
          <a:xfrm>
            <a:off x="0" y="3961305"/>
            <a:ext cx="5940152" cy="2918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6"/>
          <a:stretch/>
        </p:blipFill>
        <p:spPr bwMode="auto">
          <a:xfrm>
            <a:off x="107504" y="124713"/>
            <a:ext cx="4688954" cy="3132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2"/>
          <a:stretch/>
        </p:blipFill>
        <p:spPr bwMode="auto">
          <a:xfrm>
            <a:off x="4691364" y="54957"/>
            <a:ext cx="4452636" cy="3181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4663" y="3312615"/>
            <a:ext cx="72728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СЕКЦИЯ АВТО И МОТОСПОРТА</a:t>
            </a:r>
            <a:endParaRPr lang="ru-RU" sz="26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8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r="9973"/>
          <a:stretch/>
        </p:blipFill>
        <p:spPr bwMode="auto">
          <a:xfrm>
            <a:off x="0" y="4077072"/>
            <a:ext cx="4296881" cy="2498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16695"/>
          <a:stretch/>
        </p:blipFill>
        <p:spPr bwMode="auto">
          <a:xfrm>
            <a:off x="4035767" y="4110808"/>
            <a:ext cx="5108233" cy="246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" y="1032707"/>
            <a:ext cx="5759441" cy="2935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ject 2"/>
          <p:cNvSpPr/>
          <p:nvPr/>
        </p:nvSpPr>
        <p:spPr>
          <a:xfrm>
            <a:off x="2822" y="0"/>
            <a:ext cx="9108304" cy="980728"/>
          </a:xfrm>
          <a:custGeom>
            <a:avLst/>
            <a:gdLst/>
            <a:ahLst/>
            <a:cxnLst/>
            <a:rect l="l" t="t" r="r" b="b"/>
            <a:pathLst>
              <a:path w="9128836" h="844423">
                <a:moveTo>
                  <a:pt x="0" y="844423"/>
                </a:moveTo>
                <a:lnTo>
                  <a:pt x="0" y="0"/>
                </a:lnTo>
                <a:lnTo>
                  <a:pt x="9128837" y="0"/>
                </a:lnTo>
                <a:lnTo>
                  <a:pt x="9128837" y="844423"/>
                </a:lnTo>
                <a:lnTo>
                  <a:pt x="0" y="844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ru-RU" sz="2800" spc="13" dirty="0" smtClean="0">
                <a:solidFill>
                  <a:schemeClr val="bg2">
                    <a:lumMod val="25000"/>
                  </a:schemeClr>
                </a:solidFill>
                <a:latin typeface="Verdana"/>
                <a:cs typeface="Verdana"/>
              </a:rPr>
              <a:t>Республиканский спортивно-технический центр</a:t>
            </a:r>
          </a:p>
          <a:p>
            <a:pPr algn="ctr"/>
            <a:r>
              <a:rPr lang="ru-RU" sz="2670" b="1" spc="13" dirty="0" smtClean="0">
                <a:solidFill>
                  <a:srgbClr val="FF0000"/>
                </a:solidFill>
                <a:latin typeface="Verdana"/>
                <a:cs typeface="Verdana"/>
              </a:rPr>
              <a:t>БОКС КАРТИНГА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8144" y="1484784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На территории Центра базируется </a:t>
            </a:r>
          </a:p>
          <a:p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5 спортивных команд</a:t>
            </a:r>
            <a:endParaRPr lang="ru-RU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content.onliner.by/news/1100x5616/6d07e7829a17fdf9e3f8513170cce62e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2"/>
          <a:stretch/>
        </p:blipFill>
        <p:spPr bwMode="auto">
          <a:xfrm>
            <a:off x="96963" y="3970442"/>
            <a:ext cx="4512700" cy="2862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ontent.onliner.by/news/1100x5616/33b2004279482aa862e94d9fc0c1a369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7"/>
          <a:stretch/>
        </p:blipFill>
        <p:spPr bwMode="auto">
          <a:xfrm>
            <a:off x="4609663" y="1172261"/>
            <a:ext cx="4388110" cy="2786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ced7c2e1cd2a2247f8c38bcc3ec8a563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8"/>
          <a:stretch/>
        </p:blipFill>
        <p:spPr bwMode="auto">
          <a:xfrm>
            <a:off x="86335" y="1175083"/>
            <a:ext cx="4355976" cy="2795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2"/>
          <p:cNvSpPr/>
          <p:nvPr/>
        </p:nvSpPr>
        <p:spPr>
          <a:xfrm>
            <a:off x="0" y="1"/>
            <a:ext cx="9141179" cy="1196751"/>
          </a:xfrm>
          <a:custGeom>
            <a:avLst/>
            <a:gdLst/>
            <a:ahLst/>
            <a:cxnLst/>
            <a:rect l="l" t="t" r="r" b="b"/>
            <a:pathLst>
              <a:path w="9128836" h="844423">
                <a:moveTo>
                  <a:pt x="0" y="844423"/>
                </a:moveTo>
                <a:lnTo>
                  <a:pt x="0" y="0"/>
                </a:lnTo>
                <a:lnTo>
                  <a:pt x="9128837" y="0"/>
                </a:lnTo>
                <a:lnTo>
                  <a:pt x="9128837" y="844423"/>
                </a:lnTo>
                <a:lnTo>
                  <a:pt x="0" y="844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sz="267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2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1" y="6555614"/>
            <a:ext cx="9141179" cy="200982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86270" y="115326"/>
            <a:ext cx="65" cy="82048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endParaRPr lang="bg-BG" sz="2666" i="1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  <a:p>
            <a:endParaRPr lang="bg-BG" sz="2666" i="1" dirty="0">
              <a:latin typeface="Verdana"/>
              <a:cs typeface="Verdana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xmlns="" id="{8B208C55-084F-4E14-9937-5088C6C2E858}"/>
              </a:ext>
            </a:extLst>
          </p:cNvPr>
          <p:cNvSpPr txBox="1"/>
          <p:nvPr/>
        </p:nvSpPr>
        <p:spPr>
          <a:xfrm>
            <a:off x="96963" y="12952"/>
            <a:ext cx="8841786" cy="1230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2666" spc="13" dirty="0" smtClean="0">
                <a:solidFill>
                  <a:schemeClr val="bg2">
                    <a:lumMod val="25000"/>
                  </a:schemeClr>
                </a:solidFill>
                <a:latin typeface="Verdana"/>
                <a:cs typeface="Verdana"/>
              </a:rPr>
              <a:t>Республиканский спортивно-технический центр</a:t>
            </a:r>
          </a:p>
          <a:p>
            <a:pPr algn="ctr"/>
            <a:r>
              <a:rPr lang="ru-RU" sz="2666" b="1" spc="13" dirty="0" smtClean="0">
                <a:solidFill>
                  <a:srgbClr val="FF0000"/>
                </a:solidFill>
                <a:latin typeface="Verdana"/>
                <a:cs typeface="Verdana"/>
              </a:rPr>
              <a:t>АВТОДРОМ ДЛЯ ОБУЧЕНИЯ ВОЖДЕНИЮ </a:t>
            </a:r>
          </a:p>
          <a:p>
            <a:pPr algn="ctr"/>
            <a:r>
              <a:rPr lang="ru-RU" sz="2666" b="1" spc="13" dirty="0" smtClean="0">
                <a:solidFill>
                  <a:srgbClr val="FF0000"/>
                </a:solidFill>
                <a:latin typeface="Verdana"/>
                <a:cs typeface="Verdana"/>
              </a:rPr>
              <a:t>И КОНТРАВАРИЙНОЙ ПОДГОТОВКИ</a:t>
            </a:r>
            <a:endParaRPr lang="bg-BG" sz="2666" b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6150" name="Picture 6" descr="https://content.onliner.by/news/1100x5616/162aff24f1fd46cf4f7e65e6afb8fd99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7"/>
          <a:stretch/>
        </p:blipFill>
        <p:spPr bwMode="auto">
          <a:xfrm>
            <a:off x="4598970" y="3982905"/>
            <a:ext cx="4553650" cy="2908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11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562</Words>
  <Application>Microsoft Office PowerPoint</Application>
  <PresentationFormat>Экран (4:3)</PresentationFormat>
  <Paragraphs>144</Paragraphs>
  <Slides>25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Малашкевич Инга Станиславовна</cp:lastModifiedBy>
  <cp:revision>43</cp:revision>
  <dcterms:created xsi:type="dcterms:W3CDTF">2020-08-12T10:29:16Z</dcterms:created>
  <dcterms:modified xsi:type="dcterms:W3CDTF">2021-07-06T13:06:54Z</dcterms:modified>
</cp:coreProperties>
</file>