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</p:sldMasterIdLst>
  <p:notesMasterIdLst>
    <p:notesMasterId r:id="rId14"/>
  </p:notesMasterIdLst>
  <p:sldIdLst>
    <p:sldId id="330" r:id="rId2"/>
    <p:sldId id="540" r:id="rId3"/>
    <p:sldId id="543" r:id="rId4"/>
    <p:sldId id="537" r:id="rId5"/>
    <p:sldId id="539" r:id="rId6"/>
    <p:sldId id="542" r:id="rId7"/>
    <p:sldId id="544" r:id="rId8"/>
    <p:sldId id="545" r:id="rId9"/>
    <p:sldId id="546" r:id="rId10"/>
    <p:sldId id="547" r:id="rId11"/>
    <p:sldId id="548" r:id="rId12"/>
    <p:sldId id="538" r:id="rId13"/>
  </p:sldIdLst>
  <p:sldSz cx="9144000" cy="5143500" type="screen16x9"/>
  <p:notesSz cx="6735763" cy="9866313"/>
  <p:embeddedFontLst>
    <p:embeddedFont>
      <p:font typeface="Wingdings 2" panose="05020102010507070707" pitchFamily="18" charset="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BD35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5282" autoAdjust="0"/>
  </p:normalViewPr>
  <p:slideViewPr>
    <p:cSldViewPr>
      <p:cViewPr varScale="1">
        <p:scale>
          <a:sx n="146" d="100"/>
          <a:sy n="146" d="100"/>
        </p:scale>
        <p:origin x="714" y="1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>
              <a:defRPr sz="1200"/>
            </a:lvl1pPr>
          </a:lstStyle>
          <a:p>
            <a:fld id="{B100DD8C-9AB2-492F-88BA-93E0843ECBE5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882" tIns="45441" rIns="90882" bIns="4544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r">
              <a:defRPr sz="1200"/>
            </a:lvl1pPr>
          </a:lstStyle>
          <a:p>
            <a:fld id="{FF6C726C-5ECA-4DBC-8BC0-DCF3EDD621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54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26C-5ECA-4DBC-8BC0-DCF3EDD6213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896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26C-5ECA-4DBC-8BC0-DCF3EDD6213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91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26C-5ECA-4DBC-8BC0-DCF3EDD6213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27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26C-5ECA-4DBC-8BC0-DCF3EDD6213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13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26C-5ECA-4DBC-8BC0-DCF3EDD6213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2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26C-5ECA-4DBC-8BC0-DCF3EDD6213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896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26C-5ECA-4DBC-8BC0-DCF3EDD6213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238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26C-5ECA-4DBC-8BC0-DCF3EDD6213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67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26C-5ECA-4DBC-8BC0-DCF3EDD6213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032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C726C-5ECA-4DBC-8BC0-DCF3EDD6213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16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0C5D9C-273A-454B-A9B2-11D936EE86A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570D871-A1AE-419B-8586-8D5801AC515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411510"/>
            <a:ext cx="720080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>
                <a:ln>
                  <a:solidFill>
                    <a:schemeClr val="tx1"/>
                  </a:solidFill>
                </a:ln>
                <a:solidFill>
                  <a:srgbClr val="15BD35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all" dirty="0" smtClean="0">
                <a:ln>
                  <a:solidFill>
                    <a:schemeClr val="tx1"/>
                  </a:solidFill>
                </a:ln>
                <a:solidFill>
                  <a:srgbClr val="15BD35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cap="all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событийные мероприятия                                         в </a:t>
            </a:r>
            <a:r>
              <a:rPr lang="ru-RU" sz="2000" b="1" cap="all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минской </a:t>
            </a:r>
            <a:r>
              <a:rPr lang="ru-RU" sz="2000" b="1" cap="all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области в 2024 году</a:t>
            </a:r>
            <a:endParaRPr lang="ru-RU" sz="2000" b="1" cap="all" dirty="0">
              <a:ln>
                <a:solidFill>
                  <a:schemeClr val="tx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9" y="771550"/>
            <a:ext cx="956161" cy="959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399" b="4875"/>
          <a:stretch/>
        </p:blipFill>
        <p:spPr bwMode="auto">
          <a:xfrm>
            <a:off x="1403648" y="1427173"/>
            <a:ext cx="6624736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8976" y="7937"/>
            <a:ext cx="79208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 X Фестиваль «Афганское небо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3  августа 2024 г.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Организатор мероприятия: </a:t>
            </a:r>
            <a:r>
              <a:rPr lang="ru-RU" sz="1400" dirty="0" smtClean="0">
                <a:solidFill>
                  <a:srgbClr val="FF0000"/>
                </a:solidFill>
              </a:rPr>
              <a:t>  Историко-культурный комплекс «Линия Сталина»</a:t>
            </a:r>
            <a:endParaRPr lang="ru-RU" sz="1400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0" y="1233660"/>
            <a:ext cx="4563979" cy="285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000"/>
              </a:lnSpc>
            </a:pPr>
            <a:r>
              <a:rPr lang="ru-RU" sz="1200" dirty="0"/>
              <a:t>      Военно-исторический фестиваль «Афганское небо» включает масштабную военно-историческую реконструкцию, с участием военно-исторических клубов и боевой техники Афганской войны. Для посетителей будет открыто более десятка интерактивных зон. На территории комплекса каждый сможет попробовать свои силы в исторической викторине, стрельбе из пневматики, метании гранаты, прохождении полосы препятствий и других интересных мастер-классах. </a:t>
            </a:r>
            <a:endParaRPr lang="ru-RU" sz="1200" dirty="0" smtClean="0"/>
          </a:p>
          <a:p>
            <a:pPr algn="just">
              <a:lnSpc>
                <a:spcPts val="1000"/>
              </a:lnSpc>
            </a:pPr>
            <a:r>
              <a:rPr lang="ru-RU" sz="1200" dirty="0" smtClean="0"/>
              <a:t>      Фестиваль «Афганское небо» </a:t>
            </a:r>
            <a:r>
              <a:rPr lang="ru-RU" sz="1200" dirty="0"/>
              <a:t>проходит при поддержке Министерства обороны. Программа мероприятия имеет героико-патриотическую </a:t>
            </a:r>
            <a:r>
              <a:rPr lang="ru-RU" sz="1200" dirty="0" smtClean="0"/>
              <a:t>направленность.</a:t>
            </a:r>
            <a:r>
              <a:rPr lang="ru-RU" sz="1200" dirty="0"/>
              <a:t> </a:t>
            </a:r>
            <a:endParaRPr lang="ru-RU" sz="1200" dirty="0" smtClean="0"/>
          </a:p>
          <a:p>
            <a:pPr algn="just">
              <a:lnSpc>
                <a:spcPts val="1200"/>
              </a:lnSpc>
            </a:pPr>
            <a:endParaRPr lang="ru-RU" sz="1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ts val="1200"/>
              </a:lnSpc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Минская </a:t>
            </a:r>
            <a:r>
              <a:rPr lang="ru-RU" sz="1200" dirty="0"/>
              <a:t>область, </a:t>
            </a:r>
            <a:r>
              <a:rPr lang="ru-RU" sz="1200" dirty="0" smtClean="0"/>
              <a:t>Минский район, </a:t>
            </a:r>
            <a:r>
              <a:rPr lang="ru-RU" sz="1200" dirty="0"/>
              <a:t>Трасса Минск-Молодечно Р28, 31 км, 1, </a:t>
            </a:r>
            <a:r>
              <a:rPr lang="ru-RU" sz="1200" dirty="0" err="1"/>
              <a:t>Лошаны</a:t>
            </a:r>
            <a:endParaRPr lang="ru-RU" sz="1200" dirty="0"/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                </a:t>
            </a:r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/>
              <a:t>: 54.057789 ; </a:t>
            </a:r>
            <a:r>
              <a:rPr lang="ru-RU" sz="1200" dirty="0" smtClean="0"/>
              <a:t>27.296143</a:t>
            </a:r>
            <a:r>
              <a:rPr lang="ru-RU" sz="1200" dirty="0"/>
              <a:t> </a:t>
            </a:r>
            <a:r>
              <a:rPr lang="ru-RU" sz="1200" dirty="0" smtClean="0"/>
              <a:t>  </a:t>
            </a:r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Тел. </a:t>
            </a:r>
            <a:r>
              <a:rPr lang="ru-RU" sz="1200" dirty="0" smtClean="0"/>
              <a:t>+ 375 17 5121223; </a:t>
            </a:r>
            <a:r>
              <a:rPr lang="en-US" sz="1200" dirty="0"/>
              <a:t>+375 (44) 716-34-59 (</a:t>
            </a:r>
            <a:r>
              <a:rPr lang="en-US" sz="1200" dirty="0" err="1" smtClean="0"/>
              <a:t>Velcom</a:t>
            </a:r>
            <a:r>
              <a:rPr lang="en-US" sz="1200" dirty="0" smtClean="0"/>
              <a:t>)</a:t>
            </a:r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200" dirty="0" smtClean="0"/>
              <a:t> </a:t>
            </a:r>
            <a:r>
              <a:rPr lang="en-US" sz="1200" dirty="0"/>
              <a:t>https://stalin-line.by/plan-meropriyatij</a:t>
            </a:r>
            <a:r>
              <a:rPr lang="ru-RU" sz="1200" dirty="0" smtClean="0"/>
              <a:t>  </a:t>
            </a:r>
            <a:endParaRPr lang="ru-RU" sz="1200" dirty="0"/>
          </a:p>
          <a:p>
            <a:pPr algn="just"/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5" y="1239029"/>
            <a:ext cx="1836000" cy="1224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5" y="2544351"/>
            <a:ext cx="1836000" cy="1224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55" y="1239029"/>
            <a:ext cx="1835104" cy="122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04" y="2550882"/>
            <a:ext cx="1835104" cy="122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5" y="3849673"/>
            <a:ext cx="1836000" cy="12031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04" y="3839247"/>
            <a:ext cx="1836000" cy="1224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866690"/>
              </p:ext>
            </p:extLst>
          </p:nvPr>
        </p:nvGraphicFramePr>
        <p:xfrm>
          <a:off x="6588225" y="4451247"/>
          <a:ext cx="2448271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1152127"/>
                <a:gridCol w="432048"/>
                <a:gridCol w="432048"/>
                <a:gridCol w="43204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участников,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2355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436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7602" y="7937"/>
            <a:ext cx="82122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Республиканские приключенческие легкоатлетические соревнования «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</a:rPr>
              <a:t>Kopyl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</a:rPr>
              <a:t>Race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» </a:t>
            </a:r>
            <a:r>
              <a:rPr lang="ru-RU" sz="1400" dirty="0" smtClean="0"/>
              <a:t> </a:t>
            </a:r>
            <a:endParaRPr lang="ru-RU" sz="1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  сентября 2024 г.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Организатор мероприятия</a:t>
            </a:r>
            <a:r>
              <a:rPr lang="ru-RU" sz="1400" dirty="0" smtClean="0">
                <a:solidFill>
                  <a:srgbClr val="FF0000"/>
                </a:solidFill>
              </a:rPr>
              <a:t>: </a:t>
            </a:r>
            <a:r>
              <a:rPr lang="ru-RU" sz="1400" dirty="0" err="1">
                <a:solidFill>
                  <a:srgbClr val="FF0000"/>
                </a:solidFill>
              </a:rPr>
              <a:t>К</a:t>
            </a:r>
            <a:r>
              <a:rPr lang="ru-RU" sz="1400" dirty="0" err="1" smtClean="0">
                <a:solidFill>
                  <a:srgbClr val="FF0000"/>
                </a:solidFill>
              </a:rPr>
              <a:t>опыльский</a:t>
            </a:r>
            <a:r>
              <a:rPr lang="ru-RU" sz="1400" dirty="0" smtClean="0">
                <a:solidFill>
                  <a:srgbClr val="FF0000"/>
                </a:solidFill>
              </a:rPr>
              <a:t> райисполком   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0" y="1233660"/>
            <a:ext cx="45639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000"/>
              </a:lnSpc>
            </a:pPr>
            <a:r>
              <a:rPr lang="ru-RU" sz="1200" dirty="0"/>
              <a:t>      </a:t>
            </a:r>
            <a:r>
              <a:rPr lang="ru-RU" sz="1200" dirty="0" smtClean="0"/>
              <a:t> </a:t>
            </a:r>
          </a:p>
          <a:p>
            <a:pPr algn="just">
              <a:lnSpc>
                <a:spcPts val="1000"/>
              </a:lnSpc>
            </a:pPr>
            <a:r>
              <a:rPr lang="ru-RU" sz="1200" dirty="0" smtClean="0"/>
              <a:t>      </a:t>
            </a:r>
            <a:r>
              <a:rPr lang="ru-RU" sz="1200" dirty="0" err="1"/>
              <a:t>Т</a:t>
            </a:r>
            <a:r>
              <a:rPr lang="ru-RU" sz="1200" dirty="0" err="1" smtClean="0"/>
              <a:t>рейловый</a:t>
            </a:r>
            <a:r>
              <a:rPr lang="ru-RU" sz="1200" dirty="0" smtClean="0"/>
              <a:t> </a:t>
            </a:r>
            <a:r>
              <a:rPr lang="ru-RU" sz="1200" dirty="0"/>
              <a:t>забег </a:t>
            </a:r>
            <a:r>
              <a:rPr lang="en-US" sz="1200" dirty="0" err="1" smtClean="0"/>
              <a:t>Kopyl</a:t>
            </a:r>
            <a:r>
              <a:rPr lang="en-US" sz="1200" dirty="0"/>
              <a:t> </a:t>
            </a:r>
            <a:r>
              <a:rPr lang="ru-RU" sz="1200" dirty="0" smtClean="0"/>
              <a:t> </a:t>
            </a:r>
            <a:r>
              <a:rPr lang="ru-RU" sz="1200" dirty="0" err="1" smtClean="0"/>
              <a:t>Race</a:t>
            </a:r>
            <a:r>
              <a:rPr lang="ru-RU" sz="1200" dirty="0" smtClean="0"/>
              <a:t> проходит </a:t>
            </a:r>
            <a:r>
              <a:rPr lang="ru-RU" sz="1200" dirty="0"/>
              <a:t>на необычной трассе </a:t>
            </a:r>
            <a:r>
              <a:rPr lang="ru-RU" sz="1200" dirty="0" err="1" smtClean="0"/>
              <a:t>копыльского</a:t>
            </a:r>
            <a:r>
              <a:rPr lang="ru-RU" sz="1200" dirty="0" smtClean="0"/>
              <a:t> </a:t>
            </a:r>
            <a:r>
              <a:rPr lang="ru-RU" sz="1200" dirty="0"/>
              <a:t>ландшафта</a:t>
            </a:r>
            <a:r>
              <a:rPr lang="ru-RU" sz="1200" dirty="0" smtClean="0"/>
              <a:t>. </a:t>
            </a:r>
            <a:r>
              <a:rPr lang="ru-RU" sz="1200" dirty="0"/>
              <a:t>Забеги в Копыле проводятся </a:t>
            </a:r>
            <a:r>
              <a:rPr lang="ru-RU" sz="1200" dirty="0" smtClean="0"/>
              <a:t>уже </a:t>
            </a:r>
            <a:r>
              <a:rPr lang="ru-RU" sz="1200" dirty="0"/>
              <a:t>более </a:t>
            </a:r>
            <a:r>
              <a:rPr lang="ru-RU" sz="1200" dirty="0" smtClean="0"/>
              <a:t>       20 лет. </a:t>
            </a:r>
            <a:r>
              <a:rPr lang="ru-RU" sz="1200" dirty="0"/>
              <a:t>Красивые пейзажи этого города никого не оставят равнодушными, поэтому в 2016 году впервые был проведен новый вид соревновательного забега: бег по бездорожью, который очень популярен во всем мире</a:t>
            </a:r>
            <a:r>
              <a:rPr lang="ru-RU" sz="1200" dirty="0" smtClean="0"/>
              <a:t>.</a:t>
            </a:r>
          </a:p>
          <a:p>
            <a:pPr algn="just">
              <a:lnSpc>
                <a:spcPts val="10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Состязание </a:t>
            </a:r>
            <a:r>
              <a:rPr lang="ru-RU" sz="1200" dirty="0"/>
              <a:t>привлекает внимание любителей бега с разных городов нашей страны. 10 км трудной дистанции с грязевыми </a:t>
            </a:r>
            <a:r>
              <a:rPr lang="ru-RU" sz="1200" dirty="0" smtClean="0"/>
              <a:t>                    и </a:t>
            </a:r>
            <a:r>
              <a:rPr lang="ru-RU" sz="1200" dirty="0"/>
              <a:t>водными препятствиями, покорением замковой горы </a:t>
            </a:r>
            <a:r>
              <a:rPr lang="ru-RU" sz="1200" dirty="0" smtClean="0"/>
              <a:t>                              и </a:t>
            </a:r>
            <a:r>
              <a:rPr lang="ru-RU" sz="1200" dirty="0"/>
              <a:t>двухкилометровой пашни. </a:t>
            </a:r>
            <a:r>
              <a:rPr lang="ru-RU" sz="1200" dirty="0" smtClean="0"/>
              <a:t>Участникам приходится </a:t>
            </a:r>
            <a:r>
              <a:rPr lang="ru-RU" sz="1200" dirty="0"/>
              <a:t>не просто бегать, а переносить тяжести, преодолевать щиты и кантовать шины. Причем те, кто до конца не уверен в своих силах, могут попробовать преодолеть для начала полуторакилометровую дистанцию. Отдельные забеги устраиваются для детей, а также для семей. Интересный маршрут, поражающие воображение естественные пейзажи, высокий уровень организации, хороший призовой фонд. </a:t>
            </a:r>
            <a:endParaRPr lang="ru-RU" sz="1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ts val="1200"/>
              </a:lnSpc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</a:t>
            </a:r>
            <a:r>
              <a:rPr lang="ru-RU" sz="1200" dirty="0"/>
              <a:t>Минская область, </a:t>
            </a:r>
            <a:r>
              <a:rPr lang="ru-RU" sz="1200" dirty="0" smtClean="0"/>
              <a:t> г. Копыль</a:t>
            </a:r>
            <a:endParaRPr lang="ru-RU" sz="1200" dirty="0"/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                </a:t>
            </a:r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/>
              <a:t>: 53.1516000</a:t>
            </a:r>
            <a:r>
              <a:rPr lang="ru-RU" sz="1200" dirty="0" smtClean="0"/>
              <a:t>, </a:t>
            </a:r>
            <a:r>
              <a:rPr lang="ru-RU" sz="1200" dirty="0"/>
              <a:t>27.0913000</a:t>
            </a:r>
            <a:r>
              <a:rPr lang="ru-RU" sz="1200" dirty="0" smtClean="0"/>
              <a:t> </a:t>
            </a:r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Тел. </a:t>
            </a:r>
            <a:r>
              <a:rPr lang="ru-RU" sz="1200" dirty="0" smtClean="0"/>
              <a:t>+ 375 1719 56408</a:t>
            </a:r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200" dirty="0" smtClean="0"/>
              <a:t> </a:t>
            </a:r>
            <a:r>
              <a:rPr lang="en-US" sz="1200" dirty="0"/>
              <a:t>https://www.kopyl.gov.by/ru/</a:t>
            </a:r>
            <a:r>
              <a:rPr lang="ru-RU" sz="1200" dirty="0" smtClean="0"/>
              <a:t> </a:t>
            </a:r>
            <a:endParaRPr lang="ru-RU" sz="1200" dirty="0"/>
          </a:p>
          <a:p>
            <a:pPr algn="just"/>
            <a:endParaRPr lang="ru-RU" sz="1200" dirty="0"/>
          </a:p>
        </p:txBody>
      </p:sp>
      <p:sp>
        <p:nvSpPr>
          <p:cNvPr id="3" name="AutoShape 2" descr="В Копыле состоялись республиканские легкоатлетические соревнования  «Kopyl-Race-2020» (Фоторепортаж) – Копыль. Новости Копыля | Слава прац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https://sun9-30.userapi.com/impg/8c7bJ1kl90115G7c2onluaxbBYVXAMpNT04WQQ/WPpMEO5zo9I.jpg?size=2000x1333&amp;quality=96&amp;sign=917cfc5d018ec84d9cc3c9401cfbcf6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5" y="1233660"/>
            <a:ext cx="1968153" cy="12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4.userapi.com/impg/bMfBwWYUlUQdUPndg_j9LhKZr5bEMmaG4nAlPg/Y5uzWF3p27U.jpg?size=2000x1333&amp;quality=96&amp;sign=51f6557a1730a0c884d6d6208a9687f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21" y="1233660"/>
            <a:ext cx="1891126" cy="12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74.userapi.com/impg/6KBVFfXe_Ss014KsrcaDoe_avFU0N4elbhbZng/sR4cPDZoDFQ.jpg?size=2000x1333&amp;quality=96&amp;sign=6ba611aa4eda87175a427ef3aa48fb4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99" b="13681"/>
          <a:stretch/>
        </p:blipFill>
        <p:spPr bwMode="auto">
          <a:xfrm>
            <a:off x="2212177" y="2519127"/>
            <a:ext cx="1963134" cy="11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un9-17.userapi.com/impg/XjfHd3yPd4TYvoC37UHTj7oclElrGXNkPL5xAg/b8EXeD22IKI.jpg?size=2000x1333&amp;quality=96&amp;sign=3b73e8e58f244799c3949dae29fb476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2" y="2519127"/>
            <a:ext cx="1947057" cy="121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056" y="3804870"/>
            <a:ext cx="1957604" cy="1215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2178" y="3804869"/>
            <a:ext cx="1906969" cy="1215151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735326"/>
              </p:ext>
            </p:extLst>
          </p:nvPr>
        </p:nvGraphicFramePr>
        <p:xfrm>
          <a:off x="6660232" y="4582590"/>
          <a:ext cx="2254905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966984"/>
                <a:gridCol w="446300"/>
                <a:gridCol w="446300"/>
                <a:gridCol w="39532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участников,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343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5575" y="94323"/>
            <a:ext cx="86648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Национальный фестиваль белорусской песни и поэзии «Молодечно- 2024»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14 – 15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июня 2024 г., г. Молодечно</a:t>
            </a:r>
          </a:p>
          <a:p>
            <a:pPr algn="ctr">
              <a:lnSpc>
                <a:spcPts val="1200"/>
              </a:lnSpc>
            </a:pPr>
            <a:r>
              <a:rPr lang="ru-RU" sz="1400" dirty="0" smtClean="0">
                <a:solidFill>
                  <a:srgbClr val="FF0000"/>
                </a:solidFill>
              </a:rPr>
              <a:t>Организаторы </a:t>
            </a:r>
            <a:r>
              <a:rPr lang="ru-RU" sz="1400" dirty="0">
                <a:solidFill>
                  <a:srgbClr val="FF0000"/>
                </a:solidFill>
              </a:rPr>
              <a:t>мероприятия</a:t>
            </a:r>
            <a:r>
              <a:rPr lang="ru-RU" sz="1400" dirty="0" smtClean="0">
                <a:solidFill>
                  <a:srgbClr val="FF0000"/>
                </a:solidFill>
              </a:rPr>
              <a:t>:   Министерство культуры Республики Беларусь,</a:t>
            </a:r>
          </a:p>
          <a:p>
            <a:pPr algn="ctr">
              <a:lnSpc>
                <a:spcPts val="1200"/>
              </a:lnSpc>
            </a:pPr>
            <a:r>
              <a:rPr lang="ru-RU" sz="1400" dirty="0" smtClean="0">
                <a:solidFill>
                  <a:srgbClr val="FF0000"/>
                </a:solidFill>
              </a:rPr>
              <a:t> главное управление культуры Минского облисполкома</a:t>
            </a:r>
            <a:endParaRPr lang="ru-RU" sz="1400" dirty="0">
              <a:solidFill>
                <a:srgbClr val="FF0000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085" r="462" b="7763"/>
          <a:stretch/>
        </p:blipFill>
        <p:spPr>
          <a:xfrm>
            <a:off x="1988570" y="3812835"/>
            <a:ext cx="1869474" cy="1216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1655" b="5998"/>
          <a:stretch/>
        </p:blipFill>
        <p:spPr>
          <a:xfrm>
            <a:off x="1985836" y="2571751"/>
            <a:ext cx="1872208" cy="11818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836" y="1203598"/>
            <a:ext cx="1872208" cy="12961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2571750"/>
            <a:ext cx="1800200" cy="11926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5" y="3795886"/>
            <a:ext cx="1800200" cy="12339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/>
          <a:srcRect r="-833" b="7994"/>
          <a:stretch/>
        </p:blipFill>
        <p:spPr>
          <a:xfrm>
            <a:off x="107505" y="1203598"/>
            <a:ext cx="1800200" cy="12961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976" y="1115948"/>
            <a:ext cx="45639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Этот </a:t>
            </a:r>
            <a:r>
              <a:rPr lang="ru-RU" sz="1200" dirty="0"/>
              <a:t>фестиваль на протяжении более чем двух десятилетий ставит перед собой задачу сохранения </a:t>
            </a:r>
            <a:r>
              <a:rPr lang="ru-RU" sz="1200" dirty="0" smtClean="0"/>
              <a:t>духовных и </a:t>
            </a:r>
            <a:r>
              <a:rPr lang="ru-RU" sz="1200" dirty="0"/>
              <a:t>нравственных традиций и национального искусства. Фестивальные мероприятия объединяют мастерство уже известных артистов, поэтов                    и композиторов, а также молодых талантов. Кроме основных мероприятий зрители, участники, гости праздника, и жители </a:t>
            </a:r>
            <a:r>
              <a:rPr lang="ru-RU" sz="1200" dirty="0" smtClean="0"/>
              <a:t>                        г</a:t>
            </a:r>
            <a:r>
              <a:rPr lang="ru-RU" sz="1200" dirty="0"/>
              <a:t>. Молодечно в течение двух дней фестиваля могут посетить большое количество различных мероприятий, которые проходят на площадках г. Молодечно</a:t>
            </a:r>
            <a:r>
              <a:rPr lang="ru-RU" sz="1200" dirty="0" smtClean="0"/>
              <a:t>.</a:t>
            </a:r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      В </a:t>
            </a:r>
            <a:r>
              <a:rPr lang="ru-RU" sz="1200" dirty="0"/>
              <a:t>конкурсе традиционно принимают участие по три представителя от каждой области и г. Минска, а также представители Российской Федерации.</a:t>
            </a:r>
          </a:p>
          <a:p>
            <a:pPr algn="just">
              <a:lnSpc>
                <a:spcPts val="1200"/>
              </a:lnSpc>
            </a:pPr>
            <a:endParaRPr lang="ru-RU" sz="1200" dirty="0"/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Минская область, г. Молодечно, центральный парк</a:t>
            </a:r>
          </a:p>
          <a:p>
            <a:pPr algn="just">
              <a:lnSpc>
                <a:spcPts val="1200"/>
              </a:lnSpc>
            </a:pPr>
            <a:endParaRPr lang="ru-RU" sz="1200" dirty="0" smtClean="0"/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/>
              <a:t>: </a:t>
            </a:r>
            <a:r>
              <a:rPr lang="ru-RU" sz="1100" dirty="0" smtClean="0"/>
              <a:t>54,3167; </a:t>
            </a:r>
            <a:r>
              <a:rPr lang="ru-RU" sz="1100" dirty="0"/>
              <a:t>26,854</a:t>
            </a:r>
            <a:r>
              <a:rPr lang="ru-RU" sz="1100" dirty="0" smtClean="0"/>
              <a:t> </a:t>
            </a:r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Тел. </a:t>
            </a:r>
            <a:r>
              <a:rPr lang="ru-RU" sz="1100" dirty="0" smtClean="0"/>
              <a:t>+375 176 770341; +375 17 </a:t>
            </a:r>
            <a:r>
              <a:rPr lang="ru-RU" sz="1100" dirty="0"/>
              <a:t>500 42 41</a:t>
            </a:r>
            <a:endParaRPr lang="ru-RU" sz="1100" dirty="0" smtClean="0"/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400" dirty="0" smtClean="0"/>
              <a:t> </a:t>
            </a:r>
            <a:r>
              <a:rPr lang="en-US" sz="1200" dirty="0"/>
              <a:t>https://www.kultura.by/</a:t>
            </a:r>
            <a:r>
              <a:rPr lang="ru-RU" sz="1200" dirty="0" smtClean="0"/>
              <a:t> </a:t>
            </a:r>
            <a:endParaRPr lang="ru-RU" sz="1200" dirty="0"/>
          </a:p>
          <a:p>
            <a:pPr algn="just"/>
            <a:endParaRPr lang="ru-RU" sz="1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804887"/>
              </p:ext>
            </p:extLst>
          </p:nvPr>
        </p:nvGraphicFramePr>
        <p:xfrm>
          <a:off x="6588223" y="4532268"/>
          <a:ext cx="2470929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1224137"/>
                <a:gridCol w="432048"/>
                <a:gridCol w="432048"/>
                <a:gridCol w="38269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участников,чел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693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2775" y="-70081"/>
            <a:ext cx="7782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 «Гранд </a:t>
            </a:r>
            <a:r>
              <a:rPr lang="ru-RU" sz="2600" b="1" dirty="0" err="1">
                <a:solidFill>
                  <a:schemeClr val="accent1">
                    <a:lumMod val="75000"/>
                  </a:schemeClr>
                </a:solidFill>
              </a:rPr>
              <a:t>к</a:t>
            </a:r>
            <a:r>
              <a:rPr lang="ru-RU" sz="2600" b="1" dirty="0" err="1" smtClean="0">
                <a:solidFill>
                  <a:schemeClr val="accent1">
                    <a:lumMod val="75000"/>
                  </a:schemeClr>
                </a:solidFill>
              </a:rPr>
              <a:t>ирмаш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 во Дворце </a:t>
            </a:r>
            <a:r>
              <a:rPr lang="ru-RU" sz="2600" b="1" dirty="0" err="1" smtClean="0">
                <a:solidFill>
                  <a:schemeClr val="accent1">
                    <a:lumMod val="75000"/>
                  </a:schemeClr>
                </a:solidFill>
              </a:rPr>
              <a:t>Радзивиллов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14 сентября 2024 год, г. Несвиж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Организатор мероприятия: ГУ «Национальный историко-культурный музей-</a:t>
            </a:r>
            <a:r>
              <a:rPr lang="ru-RU" sz="1400" dirty="0" err="1" smtClean="0">
                <a:solidFill>
                  <a:srgbClr val="FF0000"/>
                </a:solidFill>
              </a:rPr>
              <a:t>заповедниик</a:t>
            </a:r>
            <a:r>
              <a:rPr lang="ru-RU" sz="1400" dirty="0" smtClean="0">
                <a:solidFill>
                  <a:srgbClr val="FF0000"/>
                </a:solidFill>
              </a:rPr>
              <a:t>»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" name="AutoShape 2" descr="Гранд Кирмаш прошел во Дворце Радзивиллов | &quot;Нясвіжскія навіны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0" y="1040043"/>
            <a:ext cx="1678016" cy="13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8" y="2442289"/>
            <a:ext cx="1684690" cy="121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22" y="3752035"/>
            <a:ext cx="1686706" cy="126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78" y="1031699"/>
            <a:ext cx="1941442" cy="132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4" y="3764171"/>
            <a:ext cx="1959056" cy="125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78" y="2442289"/>
            <a:ext cx="1941442" cy="121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6270" y="1203598"/>
            <a:ext cx="50405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Это </a:t>
            </a:r>
            <a:r>
              <a:rPr lang="ru-RU" sz="1200" dirty="0"/>
              <a:t>мероприятие стало традиционным, и представляет собой реконструкцию ярмарки </a:t>
            </a:r>
            <a:r>
              <a:rPr lang="en-US" sz="1200" dirty="0"/>
              <a:t>XVIII</a:t>
            </a:r>
            <a:r>
              <a:rPr lang="ru-RU" sz="1200" dirty="0"/>
              <a:t> – </a:t>
            </a:r>
            <a:r>
              <a:rPr lang="en-US" sz="1200" dirty="0"/>
              <a:t>XIX </a:t>
            </a:r>
            <a:r>
              <a:rPr lang="ru-RU" sz="1200" dirty="0"/>
              <a:t>веков и собирает более                        1000 человек гостей и участников </a:t>
            </a:r>
            <a:r>
              <a:rPr lang="ru-RU" sz="1200" dirty="0" err="1"/>
              <a:t>кирмаша</a:t>
            </a:r>
            <a:r>
              <a:rPr lang="ru-RU" sz="1200" dirty="0"/>
              <a:t>. В XVIII веке Несвиж относился к числу городов, в которых проводились самые знаковые ярмарки. Местные жители торговали медом, салом, смолой, воском. Приезжие торговцы привозили меховые изделия из России, янтарь из Прибалтики, оливковое масло и вино с Ближнего Востока, приправы </a:t>
            </a:r>
            <a:r>
              <a:rPr lang="ru-RU" sz="1200" dirty="0" smtClean="0"/>
              <a:t>                  и </a:t>
            </a:r>
            <a:r>
              <a:rPr lang="ru-RU" sz="1200" dirty="0"/>
              <a:t>грецкие орехи из Азии, соль из Франции. </a:t>
            </a:r>
            <a:endParaRPr lang="ru-RU" sz="1200" dirty="0" smtClean="0"/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      В </a:t>
            </a:r>
            <a:r>
              <a:rPr lang="ru-RU" sz="1200" dirty="0"/>
              <a:t>настоящее время на ярмарке выставляются ряды ремесленников, фермеров, пекарей. Мастера со всей Беларуси представляют керамику, соломенные вещи, предметы из лозы, деревянные, тканые изделия. Проходят мастер-классы, игры и развлечения, вечером концерт</a:t>
            </a:r>
            <a:r>
              <a:rPr lang="ru-RU" sz="1200" dirty="0" smtClean="0"/>
              <a:t>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Минская область, г. Несвиж, </a:t>
            </a:r>
            <a:r>
              <a:rPr lang="ru-RU" sz="1200" dirty="0"/>
              <a:t>ул. Замковая, 2. </a:t>
            </a:r>
            <a:endParaRPr lang="ru-RU" sz="1200" dirty="0" smtClean="0"/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 smtClean="0"/>
              <a:t>: 53.222884</a:t>
            </a:r>
            <a:r>
              <a:rPr lang="ru-RU" sz="1200" dirty="0"/>
              <a:t>, 26.691834 </a:t>
            </a:r>
            <a:endParaRPr lang="ru-RU" sz="1200" dirty="0" smtClean="0"/>
          </a:p>
          <a:p>
            <a:pPr algn="just"/>
            <a:endParaRPr lang="ru-RU" sz="1200" dirty="0"/>
          </a:p>
          <a:p>
            <a:pPr algn="just"/>
            <a:r>
              <a:rPr lang="ru-RU" sz="1000" dirty="0" smtClean="0"/>
              <a:t>Тел. +375 1770 206 02;  +375 1770 206 60;  +375 </a:t>
            </a:r>
            <a:r>
              <a:rPr lang="ru-RU" sz="1000" dirty="0"/>
              <a:t>29 551 80 </a:t>
            </a:r>
            <a:r>
              <a:rPr lang="ru-RU" sz="1000" dirty="0" smtClean="0"/>
              <a:t>51 МТС; </a:t>
            </a:r>
          </a:p>
          <a:p>
            <a:pPr algn="just"/>
            <a:r>
              <a:rPr lang="ru-RU" sz="1000" dirty="0" smtClean="0"/>
              <a:t>+</a:t>
            </a:r>
            <a:r>
              <a:rPr lang="ru-RU" sz="1000" dirty="0"/>
              <a:t>375 29 569 29 59 </a:t>
            </a:r>
            <a:r>
              <a:rPr lang="ru-RU" sz="1000" dirty="0" smtClean="0"/>
              <a:t>МТС; </a:t>
            </a:r>
            <a:r>
              <a:rPr lang="ru-RU" sz="1000" dirty="0"/>
              <a:t>+375 29 190 31 82 </a:t>
            </a:r>
            <a:r>
              <a:rPr lang="ru-RU" sz="1000" dirty="0" smtClean="0"/>
              <a:t>А1; </a:t>
            </a:r>
            <a:r>
              <a:rPr lang="ru-RU" sz="1000" dirty="0"/>
              <a:t>+375 29 190 31 49 А1</a:t>
            </a:r>
            <a:r>
              <a:rPr lang="ru-RU" sz="1000" dirty="0" smtClean="0"/>
              <a:t>.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400" dirty="0" smtClean="0"/>
              <a:t> </a:t>
            </a:r>
            <a:r>
              <a:rPr lang="en-US" sz="1400" dirty="0"/>
              <a:t>https://niasvizh.by/</a:t>
            </a:r>
            <a:endParaRPr lang="ru-RU" sz="1400" dirty="0"/>
          </a:p>
          <a:p>
            <a:pPr algn="just"/>
            <a:endParaRPr lang="ru-RU" sz="12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964450"/>
              </p:ext>
            </p:extLst>
          </p:nvPr>
        </p:nvGraphicFramePr>
        <p:xfrm>
          <a:off x="6157807" y="4550484"/>
          <a:ext cx="2842074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1222482"/>
                <a:gridCol w="564283"/>
                <a:gridCol w="564283"/>
                <a:gridCol w="49102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участников,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037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2775" y="0"/>
            <a:ext cx="7782818" cy="94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  Фестиваль «УХА-ФЕСТ»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10 августа 2024 г.,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Вилейский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район</a:t>
            </a:r>
          </a:p>
          <a:p>
            <a:pPr algn="ctr">
              <a:lnSpc>
                <a:spcPts val="1400"/>
              </a:lnSpc>
            </a:pPr>
            <a:r>
              <a:rPr lang="ru-RU" sz="1400" dirty="0" smtClean="0">
                <a:solidFill>
                  <a:srgbClr val="FF0000"/>
                </a:solidFill>
              </a:rPr>
              <a:t>Организатор мероприятия: отдел идеологической работы, культуры и по делам молодежи </a:t>
            </a:r>
            <a:r>
              <a:rPr lang="ru-RU" sz="1400" dirty="0" err="1" smtClean="0">
                <a:solidFill>
                  <a:srgbClr val="FF0000"/>
                </a:solidFill>
              </a:rPr>
              <a:t>Вилейского</a:t>
            </a:r>
            <a:r>
              <a:rPr lang="ru-RU" sz="1400" dirty="0" smtClean="0">
                <a:solidFill>
                  <a:srgbClr val="FF0000"/>
                </a:solidFill>
              </a:rPr>
              <a:t> райисполкома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3" name="AutoShape 2" descr="Гранд Кирмаш прошел во Дворце Радзивиллов | &quot;Нясвіжскія навіны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33414" y="1203598"/>
            <a:ext cx="504055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Ежегодно на </a:t>
            </a:r>
            <a:r>
              <a:rPr lang="ru-RU" sz="1200" dirty="0"/>
              <a:t>берегу </a:t>
            </a:r>
            <a:r>
              <a:rPr lang="ru-RU" sz="1200" dirty="0" err="1"/>
              <a:t>Вилейского</a:t>
            </a:r>
            <a:r>
              <a:rPr lang="ru-RU" sz="1200" dirty="0"/>
              <a:t> </a:t>
            </a:r>
            <a:r>
              <a:rPr lang="ru-RU" sz="1200" dirty="0" smtClean="0"/>
              <a:t>водохранилища проводится   </a:t>
            </a:r>
            <a:r>
              <a:rPr lang="ru-RU" sz="1200" dirty="0"/>
              <a:t>фестиваль «Уха-</a:t>
            </a:r>
            <a:r>
              <a:rPr lang="ru-RU" sz="1200" dirty="0" err="1"/>
              <a:t>фест</a:t>
            </a:r>
            <a:r>
              <a:rPr lang="ru-RU" sz="1200" dirty="0" smtClean="0"/>
              <a:t>».  </a:t>
            </a:r>
          </a:p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Организовывается работа подворий. </a:t>
            </a:r>
            <a:r>
              <a:rPr lang="ru-RU" sz="1200" dirty="0"/>
              <a:t>Возле подворий, которые </a:t>
            </a:r>
            <a:r>
              <a:rPr lang="ru-RU" sz="1200" dirty="0" smtClean="0"/>
              <a:t>растягиваются </a:t>
            </a:r>
            <a:r>
              <a:rPr lang="ru-RU" sz="1200" dirty="0"/>
              <a:t>вдоль берега </a:t>
            </a:r>
            <a:r>
              <a:rPr lang="ru-RU" sz="1200" dirty="0" smtClean="0"/>
              <a:t>водоема, собираются очереди любителей ухи. </a:t>
            </a:r>
            <a:r>
              <a:rPr lang="ru-RU" sz="1200" dirty="0"/>
              <a:t>Праздник </a:t>
            </a:r>
            <a:r>
              <a:rPr lang="ru-RU" sz="1200" dirty="0" smtClean="0"/>
              <a:t>отличается </a:t>
            </a:r>
            <a:r>
              <a:rPr lang="ru-RU" sz="1200" dirty="0"/>
              <a:t>не только разнообразием досуга, но и щедростью: </a:t>
            </a:r>
            <a:r>
              <a:rPr lang="ru-RU" sz="1200" dirty="0" smtClean="0"/>
              <a:t>можно бесплатно </a:t>
            </a:r>
            <a:r>
              <a:rPr lang="ru-RU" sz="1200" dirty="0"/>
              <a:t>покататься на катере и поесть ухи</a:t>
            </a:r>
            <a:r>
              <a:rPr lang="ru-RU" sz="1200" dirty="0" smtClean="0"/>
              <a:t>.</a:t>
            </a:r>
          </a:p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</a:t>
            </a:r>
            <a:r>
              <a:rPr lang="ru-RU" sz="1200" dirty="0"/>
              <a:t>Кульминацией праздника </a:t>
            </a:r>
            <a:r>
              <a:rPr lang="ru-RU" sz="1200" dirty="0" smtClean="0"/>
              <a:t>становится </a:t>
            </a:r>
            <a:r>
              <a:rPr lang="ru-RU" sz="1200" dirty="0"/>
              <a:t>шествие Нептунов. Ряженые морские персонажи </a:t>
            </a:r>
            <a:r>
              <a:rPr lang="ru-RU" sz="1200" dirty="0" smtClean="0"/>
              <a:t>идут колонной </a:t>
            </a:r>
            <a:r>
              <a:rPr lang="ru-RU" sz="1200" dirty="0"/>
              <a:t>со свитами по городскому пляжу </a:t>
            </a:r>
            <a:r>
              <a:rPr lang="ru-RU" sz="1200" dirty="0" smtClean="0"/>
              <a:t>                     и организовывается представление на сцене.</a:t>
            </a:r>
          </a:p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Во </a:t>
            </a:r>
            <a:r>
              <a:rPr lang="ru-RU" sz="1200" dirty="0"/>
              <a:t>время праздника можно </a:t>
            </a:r>
            <a:r>
              <a:rPr lang="ru-RU" sz="1200" dirty="0" smtClean="0"/>
              <a:t>сделать </a:t>
            </a:r>
            <a:r>
              <a:rPr lang="ru-RU" sz="1200" dirty="0" err="1"/>
              <a:t>аквагрим</a:t>
            </a:r>
            <a:r>
              <a:rPr lang="ru-RU" sz="1200" dirty="0"/>
              <a:t>, спеть караоке, </a:t>
            </a:r>
            <a:r>
              <a:rPr lang="ru-RU" sz="1200" dirty="0" smtClean="0"/>
              <a:t> погулять </a:t>
            </a:r>
            <a:r>
              <a:rPr lang="ru-RU" sz="1200" dirty="0"/>
              <a:t>по торговым рядам, посмотреть выставки и просто насладиться последними летними днями на пляже.</a:t>
            </a:r>
            <a:endParaRPr lang="ru-RU" sz="1200" dirty="0" smtClean="0"/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       </a:t>
            </a:r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Минская область, г. Вилейка, городской пляж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 smtClean="0"/>
              <a:t>: </a:t>
            </a:r>
            <a:r>
              <a:rPr lang="ru-RU" sz="1200" dirty="0"/>
              <a:t>54.4914, 26.9111</a:t>
            </a:r>
            <a:r>
              <a:rPr lang="ru-RU" sz="1200" dirty="0" smtClean="0"/>
              <a:t> 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 smtClean="0"/>
              <a:t>Тел. +375 1771 55545 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400" dirty="0" smtClean="0"/>
              <a:t> </a:t>
            </a:r>
            <a:r>
              <a:rPr lang="en-US" sz="1200" dirty="0" smtClean="0"/>
              <a:t>https</a:t>
            </a:r>
            <a:r>
              <a:rPr lang="en-US" sz="1200" dirty="0"/>
              <a:t>://vileyka.gov.by/</a:t>
            </a:r>
            <a:endParaRPr lang="ru-RU" sz="1200" dirty="0"/>
          </a:p>
          <a:p>
            <a:pPr algn="just"/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6" y="1203598"/>
            <a:ext cx="1824136" cy="1384146"/>
          </a:xfrm>
          <a:prstGeom prst="rect">
            <a:avLst/>
          </a:prstGeom>
        </p:spPr>
      </p:pic>
      <p:pic>
        <p:nvPicPr>
          <p:cNvPr id="1026" name="Picture 2" descr="ухафест 20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5" y="2645397"/>
            <a:ext cx="1849587" cy="1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6913316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" b="11191"/>
          <a:stretch/>
        </p:blipFill>
        <p:spPr bwMode="auto">
          <a:xfrm>
            <a:off x="155575" y="3818742"/>
            <a:ext cx="1824137" cy="125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69133158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7" b="14448"/>
          <a:stretch/>
        </p:blipFill>
        <p:spPr bwMode="auto">
          <a:xfrm>
            <a:off x="2063932" y="2645398"/>
            <a:ext cx="1814713" cy="11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69133163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8" b="10646"/>
          <a:stretch/>
        </p:blipFill>
        <p:spPr bwMode="auto">
          <a:xfrm>
            <a:off x="2063932" y="3818741"/>
            <a:ext cx="1814714" cy="122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932" y="1203598"/>
            <a:ext cx="1814713" cy="138414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895966"/>
              </p:ext>
            </p:extLst>
          </p:nvPr>
        </p:nvGraphicFramePr>
        <p:xfrm>
          <a:off x="6588224" y="4652556"/>
          <a:ext cx="2286409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980389"/>
                <a:gridCol w="432048"/>
                <a:gridCol w="432048"/>
                <a:gridCol w="44192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участников,</a:t>
                      </a:r>
                      <a:r>
                        <a:rPr lang="ru-RU" sz="9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83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1520" y="7937"/>
            <a:ext cx="84249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Национальный фестиваль бега «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Языльская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десятка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28 – 29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сентября 2024 год, г. Старые Дороги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Организатор мероприятия: </a:t>
            </a:r>
            <a:r>
              <a:rPr lang="ru-RU" sz="1400" dirty="0" smtClean="0">
                <a:solidFill>
                  <a:srgbClr val="FF0000"/>
                </a:solidFill>
              </a:rPr>
              <a:t>управление по образованию, спорту и туризма </a:t>
            </a:r>
            <a:r>
              <a:rPr lang="ru-RU" sz="1400" dirty="0" err="1" smtClean="0">
                <a:solidFill>
                  <a:srgbClr val="FF0000"/>
                </a:solidFill>
              </a:rPr>
              <a:t>Стародорожского</a:t>
            </a:r>
            <a:r>
              <a:rPr lang="ru-RU" sz="1400" dirty="0" smtClean="0">
                <a:solidFill>
                  <a:srgbClr val="FF0000"/>
                </a:solidFill>
              </a:rPr>
              <a:t> райисполкома  </a:t>
            </a:r>
            <a:endParaRPr lang="ru-RU" sz="1400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94" name="Picture 2" descr="Языльская десятка - программа, цены, билеты, фото, видео - БелКр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0" y="1113870"/>
            <a:ext cx="1732534" cy="112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Открыта регистрация на &quot;Языльскую десятку&quot;. - 42195.B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06" y="3700841"/>
            <a:ext cx="1878613" cy="13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2" y="2359877"/>
            <a:ext cx="1693329" cy="121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 descr="Осенняя суббота в учреждениях образования Минщин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49" y="1143414"/>
            <a:ext cx="1872208" cy="112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www.sb.by/upload/iblock/5dc/5dc3656a692e8f32584809ffafa5b6c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59877"/>
            <a:ext cx="1872208" cy="12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s://www.sb.by/upload/iblock/0cd/0cd2049be983402f08f1b76ca9eca6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70" y="3700841"/>
            <a:ext cx="1680121" cy="13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6270" y="1203598"/>
            <a:ext cx="504055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</a:t>
            </a:r>
            <a:r>
              <a:rPr lang="ru-RU" sz="1200" dirty="0"/>
              <a:t>Впервые «</a:t>
            </a:r>
            <a:r>
              <a:rPr lang="ru-RU" sz="1200" dirty="0" err="1"/>
              <a:t>Языльская</a:t>
            </a:r>
            <a:r>
              <a:rPr lang="ru-RU" sz="1200" dirty="0"/>
              <a:t> десятка» была проведена 6 ноября 1988 г. </a:t>
            </a:r>
            <a:r>
              <a:rPr lang="ru-RU" sz="1200" dirty="0" smtClean="0"/>
              <a:t>                       в </a:t>
            </a:r>
            <a:r>
              <a:rPr lang="ru-RU" sz="1200" dirty="0"/>
              <a:t>д. </a:t>
            </a:r>
            <a:r>
              <a:rPr lang="ru-RU" sz="1200" dirty="0" err="1"/>
              <a:t>Языль</a:t>
            </a:r>
            <a:r>
              <a:rPr lang="ru-RU" sz="1200" dirty="0"/>
              <a:t> </a:t>
            </a:r>
            <a:r>
              <a:rPr lang="ru-RU" sz="1200" dirty="0" err="1"/>
              <a:t>Стародорожского</a:t>
            </a:r>
            <a:r>
              <a:rPr lang="ru-RU" sz="1200" dirty="0"/>
              <a:t> района Минской области.</a:t>
            </a:r>
            <a:r>
              <a:rPr lang="ru-RU" sz="1200" dirty="0" smtClean="0"/>
              <a:t> </a:t>
            </a:r>
          </a:p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В </a:t>
            </a:r>
            <a:r>
              <a:rPr lang="ru-RU" sz="1200" dirty="0"/>
              <a:t>2024 году фестиваль пройдет в 37 </a:t>
            </a:r>
            <a:r>
              <a:rPr lang="ru-RU" sz="1200" dirty="0" smtClean="0"/>
              <a:t>раз. </a:t>
            </a:r>
            <a:r>
              <a:rPr lang="ru-RU" sz="1200" dirty="0"/>
              <a:t>Ф</a:t>
            </a:r>
            <a:r>
              <a:rPr lang="ru-RU" sz="1200" dirty="0" smtClean="0"/>
              <a:t>естиваль собирает </a:t>
            </a:r>
            <a:r>
              <a:rPr lang="ru-RU" sz="1200" dirty="0"/>
              <a:t>более двух тысяч участников и множество зрителей</a:t>
            </a:r>
            <a:r>
              <a:rPr lang="ru-RU" sz="1200" dirty="0" smtClean="0"/>
              <a:t>.</a:t>
            </a:r>
          </a:p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 В </a:t>
            </a:r>
            <a:r>
              <a:rPr lang="ru-RU" sz="1200" dirty="0"/>
              <a:t>фестивале принимают участие дети в возрасте от 4 лет.                            В программе фестиваля мероприятия: «</a:t>
            </a:r>
            <a:r>
              <a:rPr lang="ru-RU" sz="1200" dirty="0" err="1"/>
              <a:t>Пятисотка</a:t>
            </a:r>
            <a:r>
              <a:rPr lang="ru-RU" sz="1200" dirty="0"/>
              <a:t>» (забег 500 м), «Корпоративный забег» (команды предприятий, организаций), «Спорт забег» (учащихся детско-юношеских спортивных школ, где есть специализация по легкой атлетике), «</a:t>
            </a:r>
            <a:r>
              <a:rPr lang="ru-RU" sz="1200" dirty="0" err="1"/>
              <a:t>Языльская</a:t>
            </a:r>
            <a:r>
              <a:rPr lang="ru-RU" sz="1200" dirty="0"/>
              <a:t> десятка» (забег на 10 км для мужчин и женщин по возрастным группам), «Семейная эстафета» (бегут двое родителей и ребенок до 15 лет).</a:t>
            </a:r>
          </a:p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  Фестиваль </a:t>
            </a:r>
            <a:r>
              <a:rPr lang="ru-RU" sz="1200" dirty="0"/>
              <a:t>направлен на популяризацию здорового образа жизни, привлечения населения к занятиям оздоровительным бегом. В рамках фестиваля проводятся спортивные конкурсы, развлечения. </a:t>
            </a:r>
            <a:r>
              <a:rPr lang="ru-RU" sz="1200" dirty="0" smtClean="0"/>
              <a:t>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Минская область, г. Старые Дороги, городская площадь</a:t>
            </a:r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 smtClean="0"/>
              <a:t>: </a:t>
            </a:r>
            <a:r>
              <a:rPr lang="ru-RU" sz="1200" dirty="0"/>
              <a:t>53.0402000</a:t>
            </a:r>
            <a:r>
              <a:rPr lang="ru-RU" sz="1200" dirty="0" smtClean="0"/>
              <a:t>, </a:t>
            </a:r>
            <a:r>
              <a:rPr lang="ru-RU" sz="1200" dirty="0"/>
              <a:t>28.2670000</a:t>
            </a:r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Тел. </a:t>
            </a:r>
            <a:r>
              <a:rPr lang="ru-RU" sz="1200" b="1" dirty="0" smtClean="0"/>
              <a:t>+</a:t>
            </a:r>
            <a:r>
              <a:rPr lang="ru-RU" sz="1200" dirty="0" smtClean="0"/>
              <a:t>375 1792 56321  </a:t>
            </a: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400" dirty="0" smtClean="0"/>
              <a:t> </a:t>
            </a:r>
            <a:r>
              <a:rPr lang="en-US" sz="1400" dirty="0" smtClean="0"/>
              <a:t>https://starye-dorogi.by/</a:t>
            </a:r>
            <a:endParaRPr lang="ru-RU" sz="1400" dirty="0" smtClean="0"/>
          </a:p>
          <a:p>
            <a:pPr algn="just"/>
            <a:endParaRPr lang="ru-RU" sz="12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72756"/>
              </p:ext>
            </p:extLst>
          </p:nvPr>
        </p:nvGraphicFramePr>
        <p:xfrm>
          <a:off x="6188517" y="4754200"/>
          <a:ext cx="2808312" cy="254000"/>
        </p:xfrm>
        <a:graphic>
          <a:graphicData uri="http://schemas.openxmlformats.org/drawingml/2006/table">
            <a:tbl>
              <a:tblPr firstRow="1" firstCol="1" bandRow="1"/>
              <a:tblGrid>
                <a:gridCol w="1552005"/>
                <a:gridCol w="418769"/>
                <a:gridCol w="418769"/>
                <a:gridCol w="418769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участников,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693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66754" y="0"/>
            <a:ext cx="879979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Веломарафон «Налибоки»,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25 – 26 мая 2024 г.,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Воложинский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район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Организатор мероприятия: </a:t>
            </a:r>
            <a:r>
              <a:rPr lang="ru-RU" sz="1400" dirty="0" smtClean="0">
                <a:solidFill>
                  <a:srgbClr val="FF0000"/>
                </a:solidFill>
              </a:rPr>
              <a:t>Федерация приключенческих гонок  </a:t>
            </a:r>
            <a:endParaRPr lang="ru-RU" sz="1400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https://www.arf.by/img/events-future/2023-naliboki/fibs459pnd0.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15565"/>
            <a:ext cx="1176065" cy="117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Фото и видео с марафона Налибоки 2020 - Новости - ARF.b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3" y="2164476"/>
            <a:ext cx="2117481" cy="134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Ультрамарафон Налибоки 2023. Два по ст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499" r="-83"/>
          <a:stretch/>
        </p:blipFill>
        <p:spPr bwMode="auto">
          <a:xfrm>
            <a:off x="128883" y="3579861"/>
            <a:ext cx="2138861" cy="143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4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64476"/>
            <a:ext cx="1967513" cy="134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5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9861"/>
            <a:ext cx="1967513" cy="143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8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46" y="915565"/>
            <a:ext cx="1200838" cy="117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90" y="927498"/>
            <a:ext cx="1584176" cy="11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50224" y="943339"/>
            <a:ext cx="45639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</a:t>
            </a:r>
            <a:r>
              <a:rPr lang="ru-RU" sz="1200" dirty="0"/>
              <a:t>Веломарафон «</a:t>
            </a:r>
            <a:r>
              <a:rPr lang="ru-RU" sz="1200" dirty="0" smtClean="0"/>
              <a:t>Налибоки» </a:t>
            </a:r>
            <a:r>
              <a:rPr lang="ru-RU" sz="1200" dirty="0"/>
              <a:t>проводится ежегодно в мае                           на территории </a:t>
            </a:r>
            <a:r>
              <a:rPr lang="ru-RU" sz="1200" dirty="0" err="1"/>
              <a:t>Воложинского</a:t>
            </a:r>
            <a:r>
              <a:rPr lang="ru-RU" sz="1200" dirty="0"/>
              <a:t>, Столбцовского и Дзержинского районов. Место старта: экологическая тропа Республиканского ландшафтного заказника «Налибокский» около д. </a:t>
            </a:r>
            <a:r>
              <a:rPr lang="ru-RU" sz="1200" dirty="0" err="1"/>
              <a:t>Белокорец</a:t>
            </a:r>
            <a:r>
              <a:rPr lang="ru-RU" sz="1200" dirty="0"/>
              <a:t> </a:t>
            </a:r>
            <a:r>
              <a:rPr lang="ru-RU" sz="1200" dirty="0" err="1"/>
              <a:t>Воложинского</a:t>
            </a:r>
            <a:r>
              <a:rPr lang="ru-RU" sz="1200" dirty="0"/>
              <a:t> района. Данное мероприятие собирает более </a:t>
            </a:r>
            <a:r>
              <a:rPr lang="ru-RU" sz="1200" dirty="0" smtClean="0"/>
              <a:t>     2000 </a:t>
            </a:r>
            <a:r>
              <a:rPr lang="ru-RU" sz="1200" dirty="0"/>
              <a:t>человек</a:t>
            </a:r>
            <a:r>
              <a:rPr lang="ru-RU" sz="1200" dirty="0" smtClean="0"/>
              <a:t>.</a:t>
            </a:r>
          </a:p>
          <a:p>
            <a:pPr algn="just">
              <a:lnSpc>
                <a:spcPts val="1200"/>
              </a:lnSpc>
            </a:pPr>
            <a:r>
              <a:rPr lang="be-BY" sz="1200" dirty="0" smtClean="0"/>
              <a:t>      Предлагаются </a:t>
            </a:r>
            <a:r>
              <a:rPr lang="be-BY" sz="1200" dirty="0"/>
              <a:t>разные дистанции от самых коротких </a:t>
            </a:r>
            <a:r>
              <a:rPr lang="be-BY" sz="1200" dirty="0" smtClean="0"/>
              <a:t>               до </a:t>
            </a:r>
            <a:r>
              <a:rPr lang="be-BY" sz="1200" dirty="0"/>
              <a:t>200 км длиной. Контрольное время – до 24 часов. Электронная отметка. Подробная маркировка. Заботливые волонтеры. Пункты </a:t>
            </a:r>
            <a:r>
              <a:rPr lang="be-BY" sz="1200" dirty="0" smtClean="0"/>
              <a:t>питания на </a:t>
            </a:r>
            <a:r>
              <a:rPr lang="be-BY" sz="1200" dirty="0"/>
              <a:t>дистанции и горячий обед на финише. Работа фотографов и вечерняя программа в Центре Соревнований</a:t>
            </a:r>
            <a:r>
              <a:rPr lang="be-BY" sz="1200" dirty="0" smtClean="0"/>
              <a:t>.</a:t>
            </a:r>
          </a:p>
          <a:p>
            <a:pPr algn="just">
              <a:lnSpc>
                <a:spcPts val="1200"/>
              </a:lnSpc>
            </a:pPr>
            <a:r>
              <a:rPr lang="be-BY" sz="1200" dirty="0" smtClean="0"/>
              <a:t>     В </a:t>
            </a:r>
            <a:r>
              <a:rPr lang="be-BY" sz="1200" dirty="0"/>
              <a:t>рамках веломарафона проводятся кросс-кантри марафон – велогонка по пересеченной местности; трейл – бег по пересеченной местности на большие расстояния; мультимарафон – комплексная гонка, включающая этапы веломарафона, трейла, сплава. </a:t>
            </a:r>
            <a:endParaRPr lang="be-BY" sz="1200" dirty="0" smtClean="0"/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Минская область, </a:t>
            </a:r>
            <a:r>
              <a:rPr lang="ru-RU" sz="1200" dirty="0" err="1" smtClean="0"/>
              <a:t>Воложинский</a:t>
            </a:r>
            <a:r>
              <a:rPr lang="ru-RU" sz="1200" dirty="0" smtClean="0"/>
              <a:t> район, место </a:t>
            </a:r>
            <a:r>
              <a:rPr lang="ru-RU" sz="1200" dirty="0"/>
              <a:t>старта экологическая тропа Республиканского ландшафтного заказника «Налибокский» </a:t>
            </a:r>
            <a:r>
              <a:rPr lang="ru-RU" sz="1200" dirty="0" smtClean="0"/>
              <a:t>около д. </a:t>
            </a:r>
            <a:r>
              <a:rPr lang="ru-RU" sz="1200" dirty="0" err="1" smtClean="0"/>
              <a:t>Белокорец</a:t>
            </a:r>
            <a:r>
              <a:rPr lang="ru-RU" sz="1200" dirty="0" smtClean="0"/>
              <a:t>.</a:t>
            </a:r>
          </a:p>
          <a:p>
            <a:pPr algn="just"/>
            <a:endParaRPr lang="ru-RU" sz="1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/>
              <a:t>: </a:t>
            </a:r>
            <a:r>
              <a:rPr lang="ru-RU" sz="1100" dirty="0"/>
              <a:t>54.026904, 26.523574.  </a:t>
            </a:r>
            <a:endParaRPr lang="ru-RU" sz="1100" dirty="0" smtClean="0"/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Тел. </a:t>
            </a:r>
            <a:r>
              <a:rPr lang="ru-RU" sz="1100" dirty="0" smtClean="0"/>
              <a:t>+375 </a:t>
            </a:r>
            <a:r>
              <a:rPr lang="ru-RU" sz="1100" dirty="0"/>
              <a:t>29 </a:t>
            </a:r>
            <a:r>
              <a:rPr lang="ru-RU" sz="1100" dirty="0" smtClean="0"/>
              <a:t>783 50 68 </a:t>
            </a:r>
            <a:r>
              <a:rPr lang="ru-RU" sz="1100" dirty="0"/>
              <a:t>(МТС</a:t>
            </a:r>
            <a:r>
              <a:rPr lang="ru-RU" sz="1100" dirty="0" smtClean="0"/>
              <a:t>), </a:t>
            </a:r>
            <a:r>
              <a:rPr lang="ru-RU" sz="1100" dirty="0"/>
              <a:t>+375 29 </a:t>
            </a:r>
            <a:r>
              <a:rPr lang="ru-RU" sz="1100" dirty="0" smtClean="0"/>
              <a:t>857 30 44 </a:t>
            </a:r>
            <a:r>
              <a:rPr lang="ru-RU" sz="1100" dirty="0"/>
              <a:t>(МТС)</a:t>
            </a:r>
            <a:r>
              <a:rPr lang="ru-RU" sz="1100" dirty="0" smtClean="0"/>
              <a:t> </a:t>
            </a: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400" dirty="0" smtClean="0"/>
              <a:t> </a:t>
            </a:r>
            <a:r>
              <a:rPr lang="en-US" sz="1200" dirty="0"/>
              <a:t>https://www.arf.by/</a:t>
            </a:r>
            <a:r>
              <a:rPr lang="ru-RU" sz="1200" dirty="0" smtClean="0"/>
              <a:t> </a:t>
            </a:r>
            <a:endParaRPr lang="ru-RU" sz="1200" dirty="0"/>
          </a:p>
          <a:p>
            <a:pPr algn="just"/>
            <a:endParaRPr lang="ru-RU" sz="1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9789"/>
              </p:ext>
            </p:extLst>
          </p:nvPr>
        </p:nvGraphicFramePr>
        <p:xfrm>
          <a:off x="6563814" y="4632905"/>
          <a:ext cx="2402736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1034582"/>
                <a:gridCol w="467127"/>
                <a:gridCol w="450513"/>
                <a:gridCol w="45051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9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участников,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7380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3569" y="7937"/>
            <a:ext cx="8064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Ф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естиваль  «Наш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</a:rPr>
              <a:t>Грюнвальд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20 - 21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июль 2024 г., 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П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уховичский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район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Организатор мероприятия: </a:t>
            </a:r>
            <a:r>
              <a:rPr lang="ru-RU" sz="1400" dirty="0" smtClean="0">
                <a:solidFill>
                  <a:srgbClr val="FF0000"/>
                </a:solidFill>
              </a:rPr>
              <a:t>Музейный комплекс старинных народных ремесел и технологий «</a:t>
            </a:r>
            <a:r>
              <a:rPr lang="ru-RU" sz="1400" dirty="0" err="1" smtClean="0">
                <a:solidFill>
                  <a:srgbClr val="FF0000"/>
                </a:solidFill>
              </a:rPr>
              <a:t>Дудутки</a:t>
            </a:r>
            <a:r>
              <a:rPr lang="ru-RU" sz="1400" dirty="0" smtClean="0">
                <a:solidFill>
                  <a:srgbClr val="FF0000"/>
                </a:solidFill>
              </a:rPr>
              <a:t>»  </a:t>
            </a:r>
            <a:endParaRPr lang="ru-RU" sz="1400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https://nashgrunwald.by/images/2023/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54338"/>
            <a:ext cx="1824137" cy="137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592" y="2502375"/>
            <a:ext cx="1860649" cy="1224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1054338"/>
            <a:ext cx="1872208" cy="1373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801152"/>
            <a:ext cx="1872208" cy="1296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418" y="3801152"/>
            <a:ext cx="1872208" cy="1296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575" y="2502375"/>
            <a:ext cx="1824137" cy="1224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6273" y="1054338"/>
            <a:ext cx="456397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2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</a:t>
            </a:r>
            <a:r>
              <a:rPr lang="ru-RU" sz="1100" dirty="0"/>
              <a:t>Международный фестиваль средневековой культуры и музыки «Наш </a:t>
            </a:r>
            <a:r>
              <a:rPr lang="ru-RU" sz="1100" dirty="0" err="1"/>
              <a:t>Грюнвальд</a:t>
            </a:r>
            <a:r>
              <a:rPr lang="ru-RU" sz="1100" dirty="0"/>
              <a:t>» посвящен военной и светской культуре, традициям наших предков и призван формировать и укреплять уважение к славной истории нашей Родины. Фестиваль проходит ежегодно, в последние или предпоследние выходные июля. </a:t>
            </a:r>
            <a:endParaRPr lang="ru-RU" sz="1100" dirty="0" smtClean="0"/>
          </a:p>
          <a:p>
            <a:pPr algn="just">
              <a:lnSpc>
                <a:spcPts val="1200"/>
              </a:lnSpc>
            </a:pPr>
            <a:r>
              <a:rPr lang="ru-RU" sz="1100" dirty="0" smtClean="0"/>
              <a:t>      </a:t>
            </a:r>
            <a:r>
              <a:rPr lang="ru-RU" sz="1100" dirty="0"/>
              <a:t>Центральное мероприятие фестиваля «Наш </a:t>
            </a:r>
            <a:r>
              <a:rPr lang="ru-RU" sz="1100" dirty="0" err="1"/>
              <a:t>Грюнвальд</a:t>
            </a:r>
            <a:r>
              <a:rPr lang="ru-RU" sz="1100" dirty="0"/>
              <a:t>» - реконструкция битвы, состоявшейся 15 июля 1410 г. на холмистом </a:t>
            </a:r>
            <a:r>
              <a:rPr lang="ru-RU" sz="1100" dirty="0" smtClean="0"/>
              <a:t>поле у </a:t>
            </a:r>
            <a:r>
              <a:rPr lang="ru-RU" sz="1100" dirty="0"/>
              <a:t>прусского местечка </a:t>
            </a:r>
            <a:r>
              <a:rPr lang="ru-RU" sz="1100" dirty="0" err="1"/>
              <a:t>Грюнвальд</a:t>
            </a:r>
            <a:r>
              <a:rPr lang="ru-RU" sz="1100" dirty="0"/>
              <a:t>, между войсками Тевтонского </a:t>
            </a:r>
            <a:r>
              <a:rPr lang="ru-RU" sz="1100" dirty="0" smtClean="0"/>
              <a:t>Ордена и </a:t>
            </a:r>
            <a:r>
              <a:rPr lang="ru-RU" sz="1100" dirty="0"/>
              <a:t>союзников: Великого Княжества Литовского (современная </a:t>
            </a:r>
            <a:r>
              <a:rPr lang="ru-RU" sz="1100" dirty="0" smtClean="0"/>
              <a:t>Беларусь)  и </a:t>
            </a:r>
            <a:r>
              <a:rPr lang="ru-RU" sz="1100" dirty="0"/>
              <a:t>Королевства </a:t>
            </a:r>
            <a:r>
              <a:rPr lang="ru-RU" sz="1100" dirty="0" smtClean="0"/>
              <a:t>Польского. В </a:t>
            </a:r>
            <a:r>
              <a:rPr lang="ru-RU" sz="1100" dirty="0"/>
              <a:t>театрализованной реконструкции битвы принимают участие представители клубов военно-исторической </a:t>
            </a:r>
            <a:r>
              <a:rPr lang="ru-RU" sz="1100" dirty="0" smtClean="0"/>
              <a:t>реконструкции из </a:t>
            </a:r>
            <a:r>
              <a:rPr lang="ru-RU" sz="1100" dirty="0"/>
              <a:t>разных стран. </a:t>
            </a:r>
            <a:r>
              <a:rPr lang="ru-RU" sz="1100" dirty="0" smtClean="0"/>
              <a:t>Ежегодно </a:t>
            </a:r>
            <a:r>
              <a:rPr lang="ru-RU" sz="1100" dirty="0"/>
              <a:t>в рамках фестиваля проходят рыцарские турниры, турниры лучников, массовые сражения, зрелищные конные </a:t>
            </a:r>
            <a:r>
              <a:rPr lang="ru-RU" sz="1100" dirty="0" smtClean="0"/>
              <a:t>турниры по </a:t>
            </a:r>
            <a:r>
              <a:rPr lang="ru-RU" sz="1100" dirty="0"/>
              <a:t>правилам XIV века, а </a:t>
            </a:r>
            <a:r>
              <a:rPr lang="ru-RU" sz="1100" dirty="0" smtClean="0"/>
              <a:t>сразу на </a:t>
            </a:r>
            <a:r>
              <a:rPr lang="ru-RU" sz="1100" dirty="0"/>
              <a:t>нескольких концертных площадках проходят </a:t>
            </a:r>
            <a:r>
              <a:rPr lang="ru-RU" sz="1100" dirty="0" smtClean="0"/>
              <a:t>концерты с </a:t>
            </a:r>
            <a:r>
              <a:rPr lang="ru-RU" sz="1100" dirty="0"/>
              <a:t>участием лучших фолк </a:t>
            </a:r>
            <a:r>
              <a:rPr lang="ru-RU" sz="1100" dirty="0" smtClean="0"/>
              <a:t>                   и </a:t>
            </a:r>
            <a:r>
              <a:rPr lang="ru-RU" sz="1100" dirty="0"/>
              <a:t>рок коллективов Беларуси и других стран, проводятся мастер-классы по средневековым танцам, работает «город» мастеров</a:t>
            </a:r>
            <a:r>
              <a:rPr lang="ru-RU" sz="1100" dirty="0" smtClean="0"/>
              <a:t>.</a:t>
            </a:r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</a:t>
            </a:r>
            <a:endParaRPr lang="ru-RU" sz="1200" dirty="0"/>
          </a:p>
          <a:p>
            <a:pPr algn="just">
              <a:lnSpc>
                <a:spcPts val="1200"/>
              </a:lnSpc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Минская </a:t>
            </a:r>
            <a:r>
              <a:rPr lang="ru-RU" sz="1200" dirty="0"/>
              <a:t>область, </a:t>
            </a:r>
            <a:r>
              <a:rPr lang="ru-RU" sz="1200" dirty="0" err="1"/>
              <a:t>Пуховичский</a:t>
            </a:r>
            <a:r>
              <a:rPr lang="ru-RU" sz="1200" dirty="0"/>
              <a:t> район, </a:t>
            </a:r>
            <a:r>
              <a:rPr lang="ru-RU" sz="1200" dirty="0" smtClean="0"/>
              <a:t>                     д. </a:t>
            </a:r>
            <a:r>
              <a:rPr lang="ru-RU" sz="1200" dirty="0"/>
              <a:t>Птичь</a:t>
            </a:r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 smtClean="0"/>
              <a:t>: </a:t>
            </a:r>
            <a:r>
              <a:rPr lang="ru-RU" sz="1100" dirty="0" smtClean="0"/>
              <a:t>53°35.782, 27°40.990 </a:t>
            </a:r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Тел. </a:t>
            </a:r>
            <a:r>
              <a:rPr lang="ru-RU" sz="1100" dirty="0" smtClean="0"/>
              <a:t>+ 375 29 602 52 50; +375 1713 211 77</a:t>
            </a: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400" dirty="0" smtClean="0"/>
              <a:t> </a:t>
            </a:r>
            <a:r>
              <a:rPr lang="en-US" sz="1200" dirty="0"/>
              <a:t>https://dudutki.by</a:t>
            </a:r>
            <a:r>
              <a:rPr lang="en-US" sz="1400" dirty="0"/>
              <a:t>/</a:t>
            </a:r>
            <a:endParaRPr lang="ru-RU" sz="1200" dirty="0"/>
          </a:p>
          <a:p>
            <a:pPr algn="just"/>
            <a:endParaRPr lang="ru-RU" sz="12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96563"/>
              </p:ext>
            </p:extLst>
          </p:nvPr>
        </p:nvGraphicFramePr>
        <p:xfrm>
          <a:off x="6516216" y="4659982"/>
          <a:ext cx="2520281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990110"/>
                <a:gridCol w="487297"/>
                <a:gridCol w="521437"/>
                <a:gridCol w="52143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участников,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808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3569" y="7937"/>
            <a:ext cx="8064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Праздничный рождественский обряд «Цари»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13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января 2024 г.,  д. Семежево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Организатор мероприятия: 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err="1" smtClean="0">
                <a:solidFill>
                  <a:srgbClr val="FF0000"/>
                </a:solidFill>
              </a:rPr>
              <a:t>Копыльский</a:t>
            </a:r>
            <a:r>
              <a:rPr lang="ru-RU" sz="1400" dirty="0" smtClean="0">
                <a:solidFill>
                  <a:srgbClr val="FF0000"/>
                </a:solidFill>
              </a:rPr>
              <a:t> райисполком </a:t>
            </a:r>
            <a:endParaRPr lang="ru-RU" sz="1400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4485" y="1302046"/>
            <a:ext cx="4563979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0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</a:t>
            </a:r>
            <a:r>
              <a:rPr lang="ru-RU" sz="1100" dirty="0"/>
              <a:t>У</a:t>
            </a:r>
            <a:r>
              <a:rPr lang="ru-RU" sz="1100" dirty="0" smtClean="0"/>
              <a:t>никальный </a:t>
            </a:r>
            <a:r>
              <a:rPr lang="ru-RU" sz="1100" dirty="0"/>
              <a:t>белорусский народный обряд </a:t>
            </a:r>
            <a:r>
              <a:rPr lang="ru-RU" sz="1100" dirty="0" smtClean="0"/>
              <a:t>«Колядные цари», </a:t>
            </a:r>
            <a:r>
              <a:rPr lang="ru-RU" sz="1100" dirty="0"/>
              <a:t>который существует только в </a:t>
            </a:r>
            <a:r>
              <a:rPr lang="ru-RU" sz="1100" dirty="0" smtClean="0"/>
              <a:t>д. </a:t>
            </a:r>
            <a:r>
              <a:rPr lang="ru-RU" sz="1100" dirty="0"/>
              <a:t>Семежево </a:t>
            </a:r>
            <a:r>
              <a:rPr lang="ru-RU" sz="1100" dirty="0" smtClean="0"/>
              <a:t> вошел </a:t>
            </a:r>
            <a:r>
              <a:rPr lang="ru-RU" sz="1100" dirty="0"/>
              <a:t>в Список нематериального культурного </a:t>
            </a:r>
            <a:r>
              <a:rPr lang="ru-RU" sz="1100" dirty="0" smtClean="0"/>
              <a:t>наследия ЮНЕСКО.  </a:t>
            </a:r>
          </a:p>
          <a:p>
            <a:pPr algn="just">
              <a:lnSpc>
                <a:spcPts val="1000"/>
              </a:lnSpc>
            </a:pPr>
            <a:r>
              <a:rPr lang="ru-RU" sz="1100" dirty="0"/>
              <a:t> </a:t>
            </a:r>
            <a:r>
              <a:rPr lang="ru-RU" sz="1100" dirty="0" smtClean="0"/>
              <a:t>       История обряда уходит </a:t>
            </a:r>
            <a:r>
              <a:rPr lang="ru-RU" sz="1100" dirty="0"/>
              <a:t>корнями в XVIII век, когда недалеко </a:t>
            </a:r>
            <a:r>
              <a:rPr lang="ru-RU" sz="1100" dirty="0" smtClean="0"/>
              <a:t>                   от д. Семежево </a:t>
            </a:r>
            <a:r>
              <a:rPr lang="ru-RU" sz="1100" dirty="0"/>
              <a:t>стояли части царской армии. Как говорит местное предание, в дни празднования Нового года по старому стилю (Юлианский календарь) солдаты и офицеры ходили по дворам, показывая веселое представление, за что хозяева одаривали их угощением. После того, как отряд покинул деревню, местные жители не только сохранили традицию, но и </a:t>
            </a:r>
            <a:r>
              <a:rPr lang="ru-RU" sz="1100" dirty="0" smtClean="0"/>
              <a:t>развили ее </a:t>
            </a:r>
            <a:r>
              <a:rPr lang="ru-RU" sz="1100" dirty="0"/>
              <a:t>в уникальное рождественское действо</a:t>
            </a:r>
            <a:r>
              <a:rPr lang="ru-RU" sz="1100" dirty="0" smtClean="0"/>
              <a:t>.</a:t>
            </a:r>
          </a:p>
          <a:p>
            <a:pPr algn="just">
              <a:lnSpc>
                <a:spcPts val="1000"/>
              </a:lnSpc>
            </a:pPr>
            <a:r>
              <a:rPr lang="ru-RU" sz="1100" dirty="0" smtClean="0"/>
              <a:t>     Обряд объединил </a:t>
            </a:r>
            <a:r>
              <a:rPr lang="ru-RU" sz="1100" dirty="0"/>
              <a:t>элементы карнавала и народной драмы. Его украшением стали самобытный фольклор, декоративно-прикладное искусство (костюм, предметы быта), особые рождественские </a:t>
            </a:r>
            <a:r>
              <a:rPr lang="ru-RU" sz="1100" dirty="0" smtClean="0"/>
              <a:t>блюда национальной кухни.</a:t>
            </a:r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</a:t>
            </a:r>
            <a:endParaRPr lang="ru-RU" sz="1200" dirty="0"/>
          </a:p>
          <a:p>
            <a:pPr algn="just">
              <a:lnSpc>
                <a:spcPts val="1200"/>
              </a:lnSpc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Минская </a:t>
            </a:r>
            <a:r>
              <a:rPr lang="ru-RU" sz="1200" dirty="0"/>
              <a:t>область, </a:t>
            </a:r>
            <a:r>
              <a:rPr lang="ru-RU" sz="1200" dirty="0" err="1" smtClean="0"/>
              <a:t>Копыльский</a:t>
            </a:r>
            <a:r>
              <a:rPr lang="ru-RU" sz="1200" dirty="0"/>
              <a:t> </a:t>
            </a:r>
            <a:r>
              <a:rPr lang="ru-RU" sz="1200" dirty="0" smtClean="0"/>
              <a:t>район</a:t>
            </a:r>
            <a:r>
              <a:rPr lang="ru-RU" sz="1200" dirty="0"/>
              <a:t>, </a:t>
            </a:r>
            <a:r>
              <a:rPr lang="ru-RU" sz="1200" dirty="0" smtClean="0"/>
              <a:t>                     д. Семежево</a:t>
            </a:r>
          </a:p>
          <a:p>
            <a:pPr algn="just">
              <a:lnSpc>
                <a:spcPts val="1200"/>
              </a:lnSpc>
            </a:pPr>
            <a:endParaRPr lang="ru-RU" sz="1200" dirty="0" smtClean="0"/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/>
              <a:t>: </a:t>
            </a:r>
            <a:r>
              <a:rPr lang="ru-RU" sz="1100" dirty="0" smtClean="0"/>
              <a:t> </a:t>
            </a:r>
            <a:r>
              <a:rPr lang="ru-RU" sz="1100" dirty="0"/>
              <a:t>52.960754, 26.982172 </a:t>
            </a:r>
            <a:endParaRPr lang="ru-RU" sz="1100" dirty="0" smtClean="0"/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Тел. </a:t>
            </a:r>
            <a:r>
              <a:rPr lang="ru-RU" sz="1100" dirty="0" smtClean="0"/>
              <a:t>+ 375 1719 55126; +375 1719 50316</a:t>
            </a: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400" dirty="0" smtClean="0"/>
              <a:t> </a:t>
            </a:r>
            <a:r>
              <a:rPr lang="en-US" sz="1200" dirty="0"/>
              <a:t>https://www.kopyl.gov.by/ru/</a:t>
            </a:r>
            <a:r>
              <a:rPr lang="ru-RU" sz="1200" dirty="0" smtClean="0"/>
              <a:t>  </a:t>
            </a:r>
            <a:endParaRPr lang="ru-RU" sz="1200" dirty="0"/>
          </a:p>
          <a:p>
            <a:pPr algn="just"/>
            <a:endParaRPr lang="ru-RU" sz="1200" dirty="0"/>
          </a:p>
        </p:txBody>
      </p:sp>
      <p:pic>
        <p:nvPicPr>
          <p:cNvPr id="2052" name="Picture 4" descr="Белорусский обряд &quot;Колядные цари&quot;, Традиции и обычаи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1" y="1310370"/>
            <a:ext cx="1598379" cy="126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елорусский обряд &quot;Колядные цари&quot; | Belarus.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1" y="2617597"/>
            <a:ext cx="1951680" cy="108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" r="194" b="6939"/>
          <a:stretch/>
        </p:blipFill>
        <p:spPr>
          <a:xfrm>
            <a:off x="93301" y="3740864"/>
            <a:ext cx="1958419" cy="1327810"/>
          </a:xfrm>
          <a:prstGeom prst="rect">
            <a:avLst/>
          </a:prstGeom>
        </p:spPr>
      </p:pic>
      <p:pic>
        <p:nvPicPr>
          <p:cNvPr id="2058" name="Picture 10" descr="РЕПОРТАЖ: Как колядные &quot;цари&quot; превратили Щедрый вечер в Семежево во  всенародные гулянья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5917"/>
          <a:stretch/>
        </p:blipFill>
        <p:spPr bwMode="auto">
          <a:xfrm>
            <a:off x="2123728" y="3764058"/>
            <a:ext cx="1800200" cy="13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651" y="2617597"/>
            <a:ext cx="1800277" cy="1085105"/>
          </a:xfrm>
          <a:prstGeom prst="rect">
            <a:avLst/>
          </a:prstGeom>
        </p:spPr>
      </p:pic>
      <p:pic>
        <p:nvPicPr>
          <p:cNvPr id="2062" name="Picture 14" descr="Белорусский колядный обряд &quot;Цари&quot; отменили из-за коронавируса - 13.01.2021,  Sputnik Беларус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10166"/>
            <a:ext cx="2148678" cy="12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008879"/>
              </p:ext>
            </p:extLst>
          </p:nvPr>
        </p:nvGraphicFramePr>
        <p:xfrm>
          <a:off x="6228184" y="4660395"/>
          <a:ext cx="2664297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1368151"/>
                <a:gridCol w="432048"/>
                <a:gridCol w="432048"/>
                <a:gridCol w="43205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участников,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354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3569" y="7937"/>
            <a:ext cx="806489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Военно-историческая реконструкция, посвященная Дню Победы                                         в Великой Отечественной войне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9 – 10  мая 2024 г.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Организатор мероприятия: </a:t>
            </a:r>
            <a:r>
              <a:rPr lang="ru-RU" sz="1400" dirty="0" smtClean="0">
                <a:solidFill>
                  <a:srgbClr val="FF0000"/>
                </a:solidFill>
              </a:rPr>
              <a:t>  Историко-культурный комплекс «Линия Сталина»</a:t>
            </a:r>
            <a:endParaRPr lang="ru-RU" sz="1400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4485" y="1302046"/>
            <a:ext cx="45639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0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</a:t>
            </a:r>
            <a:r>
              <a:rPr lang="ru-RU" sz="1100" dirty="0" smtClean="0"/>
              <a:t>Мероприятие, посвященное </a:t>
            </a:r>
            <a:r>
              <a:rPr lang="ru-RU" sz="1100" dirty="0"/>
              <a:t>Дню Победы в Великой Отечественной войне. Историко-культурный комплекс «Линия Сталина» стал традиционной площадкой празднования Дня Победы для десятков тысяч </a:t>
            </a:r>
            <a:r>
              <a:rPr lang="ru-RU" sz="1100" dirty="0" smtClean="0"/>
              <a:t>  жителей </a:t>
            </a:r>
            <a:r>
              <a:rPr lang="ru-RU" sz="1100" dirty="0"/>
              <a:t>и гостей Республики Беларусь.</a:t>
            </a:r>
            <a:r>
              <a:rPr lang="ru-RU" sz="1100" dirty="0" smtClean="0"/>
              <a:t> </a:t>
            </a:r>
          </a:p>
          <a:p>
            <a:pPr algn="just">
              <a:lnSpc>
                <a:spcPts val="1000"/>
              </a:lnSpc>
            </a:pPr>
            <a:r>
              <a:rPr lang="ru-RU" sz="1100" dirty="0" smtClean="0"/>
              <a:t>       Для </a:t>
            </a:r>
            <a:r>
              <a:rPr lang="ru-RU" sz="1100" dirty="0"/>
              <a:t>жителей нашей страны это не только праздничный день, но еще и день памяти, глубокого уважения и благодарности советским воинам, труженикам тыла, партизанам и подпольщикам - всем, кто приближал Великую Победу. Беларусь первой из союзных республик приняла на себя массированный удар немецко-фашистских захватчиков, став ареной ожесточенных сражений. За время войны врагом на территории Беларуси было уничтожено 209 городов и городских поселков, более </a:t>
            </a:r>
            <a:r>
              <a:rPr lang="ru-RU" sz="1100" dirty="0" smtClean="0"/>
              <a:t>                  9 </a:t>
            </a:r>
            <a:r>
              <a:rPr lang="ru-RU" sz="1100" dirty="0"/>
              <a:t>тысяч деревень; погиб каждый третий житель республики.</a:t>
            </a:r>
            <a:endParaRPr lang="ru-RU" sz="1100" dirty="0" smtClean="0"/>
          </a:p>
          <a:p>
            <a:pPr algn="just">
              <a:lnSpc>
                <a:spcPts val="1000"/>
              </a:lnSpc>
            </a:pPr>
            <a:r>
              <a:rPr lang="ru-RU" sz="1100" dirty="0"/>
              <a:t> </a:t>
            </a:r>
            <a:r>
              <a:rPr lang="ru-RU" sz="1100" dirty="0" smtClean="0"/>
              <a:t>    В рамках мероприятия будет организована </a:t>
            </a:r>
            <a:r>
              <a:rPr lang="ru-RU" sz="1100" dirty="0"/>
              <a:t>концертная программа, показательные выступления специалистов-кинологов, реконструкция боя Великой Отечественной </a:t>
            </a:r>
            <a:r>
              <a:rPr lang="ru-RU" sz="1100" dirty="0" smtClean="0"/>
              <a:t>войны, платные </a:t>
            </a:r>
            <a:r>
              <a:rPr lang="ru-RU" sz="1100" dirty="0"/>
              <a:t>катания на вертолете </a:t>
            </a:r>
            <a:r>
              <a:rPr lang="ru-RU" sz="1100" dirty="0" smtClean="0"/>
              <a:t>                      и </a:t>
            </a:r>
            <a:r>
              <a:rPr lang="ru-RU" sz="1100" dirty="0"/>
              <a:t>танке и другое. Также для посетителей будут работать экскурсионные и интерактивные зоны</a:t>
            </a:r>
            <a:r>
              <a:rPr lang="ru-RU" sz="1100" dirty="0" smtClean="0"/>
              <a:t>. </a:t>
            </a:r>
          </a:p>
          <a:p>
            <a:pPr algn="just">
              <a:lnSpc>
                <a:spcPts val="1000"/>
              </a:lnSpc>
            </a:pPr>
            <a:r>
              <a:rPr lang="ru-RU" sz="1100" dirty="0"/>
              <a:t> </a:t>
            </a:r>
            <a:r>
              <a:rPr lang="ru-RU" sz="1100" dirty="0" smtClean="0"/>
              <a:t>        </a:t>
            </a:r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</a:t>
            </a:r>
            <a:r>
              <a:rPr lang="ru-RU" sz="1100" dirty="0" smtClean="0"/>
              <a:t>Минская </a:t>
            </a:r>
            <a:r>
              <a:rPr lang="ru-RU" sz="1100" dirty="0"/>
              <a:t>область, </a:t>
            </a:r>
            <a:r>
              <a:rPr lang="ru-RU" sz="1100" dirty="0" smtClean="0"/>
              <a:t>Минский район, </a:t>
            </a:r>
            <a:r>
              <a:rPr lang="ru-RU" sz="1100" dirty="0"/>
              <a:t>Трасса Минск-Молодечно Р28, 31 км, 1, </a:t>
            </a:r>
            <a:r>
              <a:rPr lang="ru-RU" sz="1100" dirty="0" err="1"/>
              <a:t>Лошаны</a:t>
            </a:r>
            <a:endParaRPr lang="ru-RU" sz="1100" dirty="0"/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                </a:t>
            </a:r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/>
              <a:t>: </a:t>
            </a:r>
            <a:r>
              <a:rPr lang="ru-RU" sz="1100" dirty="0"/>
              <a:t>54.057789 ; </a:t>
            </a:r>
            <a:r>
              <a:rPr lang="ru-RU" sz="1100" dirty="0" smtClean="0"/>
              <a:t>27.296143</a:t>
            </a:r>
            <a:r>
              <a:rPr lang="ru-RU" sz="1100" dirty="0"/>
              <a:t> </a:t>
            </a:r>
            <a:r>
              <a:rPr lang="ru-RU" sz="1100" dirty="0" smtClean="0"/>
              <a:t>  </a:t>
            </a:r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Тел. </a:t>
            </a:r>
            <a:r>
              <a:rPr lang="ru-RU" sz="1100" dirty="0" smtClean="0"/>
              <a:t>+ 375 17 5121223; </a:t>
            </a:r>
            <a:r>
              <a:rPr lang="en-US" sz="1100" dirty="0"/>
              <a:t>+375 (44) 716-34-59 (</a:t>
            </a:r>
            <a:r>
              <a:rPr lang="en-US" sz="1100" dirty="0" err="1" smtClean="0"/>
              <a:t>Velcom</a:t>
            </a:r>
            <a:r>
              <a:rPr lang="en-US" sz="1100" dirty="0" smtClean="0"/>
              <a:t>)</a:t>
            </a:r>
            <a:endParaRPr lang="ru-RU" sz="1100" dirty="0" smtClean="0"/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400" dirty="0" smtClean="0"/>
              <a:t> </a:t>
            </a:r>
            <a:r>
              <a:rPr lang="en-US" sz="1200" dirty="0"/>
              <a:t>https://stalin-line.by/plan-meropriyatij</a:t>
            </a:r>
            <a:r>
              <a:rPr lang="ru-RU" sz="1200" dirty="0" smtClean="0"/>
              <a:t>  </a:t>
            </a:r>
            <a:endParaRPr lang="ru-RU" sz="1200" dirty="0"/>
          </a:p>
          <a:p>
            <a:pPr algn="just"/>
            <a:endParaRPr lang="ru-RU" sz="1200" dirty="0"/>
          </a:p>
        </p:txBody>
      </p:sp>
      <p:pic>
        <p:nvPicPr>
          <p:cNvPr id="3074" name="Picture 2" descr="https://www.sb.by/upload/iblock/669/waioqvljjgk24u7e80yijx3nmdratj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3" y="1348379"/>
            <a:ext cx="1865129" cy="115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holiday.by/files/sights/thumbnails/sights_gallery_fullsize/linia_stalina_0011-3d5a8d7bbde7480cb52c75d2749d9d73-or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046" b="10046"/>
          <a:stretch/>
        </p:blipFill>
        <p:spPr bwMode="auto">
          <a:xfrm>
            <a:off x="121429" y="3795886"/>
            <a:ext cx="1858283" cy="12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holiday.by/files/sights/thumbnails/sights_gallery_fullsize/linia_stalina_0019-4eb08e93c846615efe9b9ce21e60b931-ori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" b="7819"/>
          <a:stretch/>
        </p:blipFill>
        <p:spPr bwMode="auto">
          <a:xfrm>
            <a:off x="2123729" y="1348037"/>
            <a:ext cx="1728191" cy="11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holiday.by/files/sights/thumbnails/sights_gallery_fullsize/linia_stalina_0026-c7d093c59590caddd0754954e994c027-or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0" b="5413"/>
          <a:stretch/>
        </p:blipFill>
        <p:spPr bwMode="auto">
          <a:xfrm>
            <a:off x="135589" y="2589975"/>
            <a:ext cx="1844123" cy="12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www.holiday.by/files/sights/thumbnails/sights_gallery_fullsize/linia_stalina_0028-27a9636d94e36bdba2bebca67530c4f5-ori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4" t="-3105" r="824" b="7163"/>
          <a:stretch/>
        </p:blipFill>
        <p:spPr bwMode="auto">
          <a:xfrm>
            <a:off x="2123729" y="2571750"/>
            <a:ext cx="1728192" cy="126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www.holiday.by/files/sights/thumbnails/sights_gallery_fullsize/linia_stalina_0029-e34b4f7acad6676b41eb9792f7a0475b-ori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" b="7499"/>
          <a:stretch/>
        </p:blipFill>
        <p:spPr bwMode="auto">
          <a:xfrm>
            <a:off x="2123729" y="3935656"/>
            <a:ext cx="1728191" cy="11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125548"/>
              </p:ext>
            </p:extLst>
          </p:nvPr>
        </p:nvGraphicFramePr>
        <p:xfrm>
          <a:off x="6372200" y="4706351"/>
          <a:ext cx="2664296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1368152"/>
                <a:gridCol w="432048"/>
                <a:gridCol w="432048"/>
                <a:gridCol w="43204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участников,</a:t>
                      </a: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11700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13400</a:t>
                      </a: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15135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6596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Санта-Клаус майнит? В криптофермах засветились GeForce RTX 4090 Ti и Radeon  RX 7000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3569" y="7937"/>
            <a:ext cx="8064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 Соревновательное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ш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оу боевых машин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 15  июня 2024 г.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Организатор мероприятия: </a:t>
            </a:r>
            <a:r>
              <a:rPr lang="ru-RU" sz="1400" dirty="0" smtClean="0">
                <a:solidFill>
                  <a:srgbClr val="FF0000"/>
                </a:solidFill>
              </a:rPr>
              <a:t>  Историко-культурный комплекс «Линия Сталина»</a:t>
            </a:r>
            <a:endParaRPr lang="ru-RU" sz="1400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4485" y="1302046"/>
            <a:ext cx="4563979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000"/>
              </a:lnSpc>
            </a:pPr>
            <a:r>
              <a:rPr lang="ru-RU" sz="1200" dirty="0"/>
              <a:t> </a:t>
            </a:r>
            <a:r>
              <a:rPr lang="ru-RU" sz="1200" dirty="0" smtClean="0"/>
              <a:t>     </a:t>
            </a:r>
            <a:r>
              <a:rPr lang="ru-RU" sz="1200" dirty="0"/>
              <a:t>Это соревновательное шоу стало одним из традиционных мероприятий, проводимых на территории комплекса. Каждый сможет испытать незабываемые эмоции от бешеных скоростей боевых машин, стрельбы орудий и рева моторов многотонных </a:t>
            </a:r>
            <a:r>
              <a:rPr lang="ru-RU" sz="1200" dirty="0" err="1"/>
              <a:t>машин!</a:t>
            </a:r>
            <a:r>
              <a:rPr lang="ru-RU" sz="1200" dirty="0" err="1" smtClean="0"/>
              <a:t>В</a:t>
            </a:r>
            <a:r>
              <a:rPr lang="ru-RU" sz="1200" dirty="0" smtClean="0"/>
              <a:t> </a:t>
            </a:r>
            <a:r>
              <a:rPr lang="ru-RU" sz="1200" dirty="0"/>
              <a:t>шоу принимают участие экипажи, которые соревнуются между собой в искусстве вождения, скорости прохождения дистанции, преодолении препятствий и точности стрельбы из установленного на боевой машине основного и дополнительного вооружения. </a:t>
            </a:r>
            <a:r>
              <a:rPr lang="ru-RU" sz="1200" dirty="0" smtClean="0"/>
              <a:t>                                  </a:t>
            </a:r>
          </a:p>
          <a:p>
            <a:pPr algn="just">
              <a:lnSpc>
                <a:spcPts val="1000"/>
              </a:lnSpc>
            </a:pPr>
            <a:r>
              <a:rPr lang="ru-RU" sz="1200" dirty="0" smtClean="0"/>
              <a:t>       В </a:t>
            </a:r>
            <a:r>
              <a:rPr lang="ru-RU" sz="1200" dirty="0"/>
              <a:t>дополнение к основной программе мероприятия </a:t>
            </a:r>
            <a:r>
              <a:rPr lang="ru-RU" sz="1200" dirty="0" smtClean="0"/>
              <a:t>                                    для </a:t>
            </a:r>
            <a:r>
              <a:rPr lang="ru-RU" sz="1200" dirty="0"/>
              <a:t>посетителей открыто несколько интерактивных зон: каждый сможет попробовать свои силы в исторической викторине, стрельбе из пневматики, сборке-разборке оружия и других </a:t>
            </a:r>
            <a:r>
              <a:rPr lang="ru-RU" sz="1200" dirty="0" smtClean="0"/>
              <a:t>                          мастер-классах</a:t>
            </a:r>
            <a:r>
              <a:rPr lang="ru-RU" sz="1200" dirty="0"/>
              <a:t>!         </a:t>
            </a:r>
            <a:endParaRPr lang="ru-RU" sz="1200" dirty="0" smtClean="0"/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</a:t>
            </a:r>
          </a:p>
          <a:p>
            <a:pPr algn="just">
              <a:lnSpc>
                <a:spcPts val="1200"/>
              </a:lnSpc>
            </a:pP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Место проведения</a:t>
            </a:r>
            <a:r>
              <a:rPr lang="ru-RU" sz="1200" dirty="0" smtClean="0"/>
              <a:t>: Минская </a:t>
            </a:r>
            <a:r>
              <a:rPr lang="ru-RU" sz="1200" dirty="0"/>
              <a:t>область, </a:t>
            </a:r>
            <a:r>
              <a:rPr lang="ru-RU" sz="1200" dirty="0" smtClean="0"/>
              <a:t>Минский район, </a:t>
            </a:r>
            <a:r>
              <a:rPr lang="ru-RU" sz="1200" dirty="0"/>
              <a:t>Трасса Минск-Молодечно Р28, 31 км, 1, </a:t>
            </a:r>
            <a:r>
              <a:rPr lang="ru-RU" sz="1200" dirty="0" err="1"/>
              <a:t>Лошаны</a:t>
            </a:r>
            <a:endParaRPr lang="ru-RU" sz="1200" dirty="0"/>
          </a:p>
          <a:p>
            <a:pPr algn="just">
              <a:lnSpc>
                <a:spcPts val="1200"/>
              </a:lnSpc>
            </a:pPr>
            <a:r>
              <a:rPr lang="ru-RU" sz="1200" dirty="0" smtClean="0"/>
              <a:t>                 </a:t>
            </a:r>
          </a:p>
          <a:p>
            <a:pPr algn="just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Координаты </a:t>
            </a:r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GPS</a:t>
            </a:r>
            <a:r>
              <a:rPr lang="ru-RU" sz="1200" dirty="0"/>
              <a:t>: 54.057789 ; </a:t>
            </a:r>
            <a:r>
              <a:rPr lang="ru-RU" sz="1200" dirty="0" smtClean="0"/>
              <a:t>27.296143</a:t>
            </a:r>
            <a:r>
              <a:rPr lang="ru-RU" sz="1200" dirty="0"/>
              <a:t> </a:t>
            </a:r>
            <a:r>
              <a:rPr lang="ru-RU" sz="1200" dirty="0" smtClean="0"/>
              <a:t>  </a:t>
            </a:r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Тел. </a:t>
            </a:r>
            <a:r>
              <a:rPr lang="ru-RU" sz="1200" dirty="0" smtClean="0"/>
              <a:t>+ 375 17 5121223; </a:t>
            </a:r>
            <a:r>
              <a:rPr lang="en-US" sz="1200" dirty="0"/>
              <a:t>+375 (44) 716-34-59 (</a:t>
            </a:r>
            <a:r>
              <a:rPr lang="en-US" sz="1200" dirty="0" err="1" smtClean="0"/>
              <a:t>Velcom</a:t>
            </a:r>
            <a:r>
              <a:rPr lang="en-US" sz="1200" dirty="0" smtClean="0"/>
              <a:t>)</a:t>
            </a:r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Сайт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sz="1200" dirty="0" smtClean="0"/>
              <a:t> </a:t>
            </a:r>
            <a:r>
              <a:rPr lang="en-US" sz="1200" dirty="0"/>
              <a:t>https://stalin-line.by/plan-meropriyatij</a:t>
            </a:r>
            <a:r>
              <a:rPr lang="ru-RU" sz="1200" dirty="0" smtClean="0"/>
              <a:t>  </a:t>
            </a:r>
            <a:endParaRPr lang="ru-RU" sz="1200" dirty="0"/>
          </a:p>
          <a:p>
            <a:pPr algn="just"/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1" y="1302046"/>
            <a:ext cx="1724436" cy="1174110"/>
          </a:xfrm>
          <a:prstGeom prst="rect">
            <a:avLst/>
          </a:prstGeom>
        </p:spPr>
      </p:pic>
      <p:pic>
        <p:nvPicPr>
          <p:cNvPr id="5122" name="Picture 2" descr="Соревновательное шоу боевых машин-2023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02046"/>
            <a:ext cx="1634522" cy="117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Огонь, дым, стрельба, победа! На «Линии Сталина» прошло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71" y="2613900"/>
            <a:ext cx="1724436" cy="11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Соревновательное шоу боевых машин (БМП-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2613901"/>
            <a:ext cx="1634523" cy="113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Соревновательное шоу боевых машин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144" y="3871130"/>
            <a:ext cx="1719163" cy="1148892"/>
          </a:xfrm>
          <a:prstGeom prst="rect">
            <a:avLst/>
          </a:prstGeom>
        </p:spPr>
      </p:pic>
      <p:pic>
        <p:nvPicPr>
          <p:cNvPr id="5130" name="Picture 10" descr="Соревновательное шоу боевых машин на ИКК “Линия Сталина”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871130"/>
            <a:ext cx="1644787" cy="11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881379"/>
              </p:ext>
            </p:extLst>
          </p:nvPr>
        </p:nvGraphicFramePr>
        <p:xfrm>
          <a:off x="6466474" y="4587974"/>
          <a:ext cx="2570021" cy="381000"/>
        </p:xfrm>
        <a:graphic>
          <a:graphicData uri="http://schemas.openxmlformats.org/drawingml/2006/table">
            <a:tbl>
              <a:tblPr firstRow="1" firstCol="1" bandRow="1"/>
              <a:tblGrid>
                <a:gridCol w="1234302"/>
                <a:gridCol w="462863"/>
                <a:gridCol w="462863"/>
                <a:gridCol w="409993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участников,</a:t>
                      </a:r>
                      <a:r>
                        <a:rPr lang="ru-RU" sz="9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1900</a:t>
                      </a: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1980</a:t>
                      </a:r>
                      <a:endParaRPr lang="ru-RU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744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Классическая">
      <a:majorFont>
        <a:latin typeface="Arial"/>
        <a:ea typeface="Arial"/>
        <a:cs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Arial"/>
        <a:cs typeface="Arial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12314</TotalTime>
  <Words>1579</Words>
  <Application>Microsoft Office PowerPoint</Application>
  <PresentationFormat>Экран (16:9)</PresentationFormat>
  <Paragraphs>232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Wingdings 2</vt:lpstr>
      <vt:lpstr>Times New Roman</vt:lpstr>
      <vt:lpstr>Arial</vt:lpstr>
      <vt:lpstr>Calibri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davydov</dc:creator>
  <cp:lastModifiedBy>Малашкевич Инга Станиславовна</cp:lastModifiedBy>
  <cp:revision>1110</cp:revision>
  <cp:lastPrinted>2023-11-28T12:26:08Z</cp:lastPrinted>
  <dcterms:created xsi:type="dcterms:W3CDTF">2012-06-20T09:28:57Z</dcterms:created>
  <dcterms:modified xsi:type="dcterms:W3CDTF">2023-11-28T12:52:57Z</dcterms:modified>
</cp:coreProperties>
</file>